
<file path=[Content_Types].xml><?xml version="1.0" encoding="utf-8"?>
<Types xmlns="http://schemas.openxmlformats.org/package/2006/content-types">
  <Default Extension="xml" ContentType="application/xml"/>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14" r:id="rId4"/>
  </p:sldMasterIdLst>
  <p:notesMasterIdLst>
    <p:notesMasterId r:id="rId59"/>
  </p:notesMasterIdLst>
  <p:handoutMasterIdLst>
    <p:handoutMasterId r:id="rId60"/>
  </p:handoutMasterIdLst>
  <p:sldIdLst>
    <p:sldId id="883" r:id="rId5"/>
    <p:sldId id="846" r:id="rId6"/>
    <p:sldId id="847" r:id="rId7"/>
    <p:sldId id="848" r:id="rId8"/>
    <p:sldId id="849" r:id="rId9"/>
    <p:sldId id="645" r:id="rId10"/>
    <p:sldId id="646" r:id="rId11"/>
    <p:sldId id="656" r:id="rId12"/>
    <p:sldId id="721" r:id="rId13"/>
    <p:sldId id="885" r:id="rId14"/>
    <p:sldId id="886" r:id="rId15"/>
    <p:sldId id="884" r:id="rId16"/>
    <p:sldId id="722" r:id="rId17"/>
    <p:sldId id="750" r:id="rId18"/>
    <p:sldId id="751" r:id="rId19"/>
    <p:sldId id="887" r:id="rId20"/>
    <p:sldId id="752" r:id="rId21"/>
    <p:sldId id="753" r:id="rId22"/>
    <p:sldId id="888" r:id="rId23"/>
    <p:sldId id="754" r:id="rId24"/>
    <p:sldId id="766" r:id="rId25"/>
    <p:sldId id="767" r:id="rId26"/>
    <p:sldId id="768" r:id="rId27"/>
    <p:sldId id="769" r:id="rId28"/>
    <p:sldId id="770" r:id="rId29"/>
    <p:sldId id="771" r:id="rId30"/>
    <p:sldId id="772" r:id="rId31"/>
    <p:sldId id="773" r:id="rId32"/>
    <p:sldId id="837" r:id="rId33"/>
    <p:sldId id="838" r:id="rId34"/>
    <p:sldId id="839" r:id="rId35"/>
    <p:sldId id="840" r:id="rId36"/>
    <p:sldId id="841" r:id="rId37"/>
    <p:sldId id="842" r:id="rId38"/>
    <p:sldId id="843" r:id="rId39"/>
    <p:sldId id="844" r:id="rId40"/>
    <p:sldId id="758" r:id="rId41"/>
    <p:sldId id="759" r:id="rId42"/>
    <p:sldId id="786" r:id="rId43"/>
    <p:sldId id="787" r:id="rId44"/>
    <p:sldId id="882" r:id="rId45"/>
    <p:sldId id="788" r:id="rId46"/>
    <p:sldId id="789" r:id="rId47"/>
    <p:sldId id="790" r:id="rId48"/>
    <p:sldId id="805" r:id="rId49"/>
    <p:sldId id="876" r:id="rId50"/>
    <p:sldId id="890" r:id="rId51"/>
    <p:sldId id="877" r:id="rId52"/>
    <p:sldId id="878" r:id="rId53"/>
    <p:sldId id="880" r:id="rId54"/>
    <p:sldId id="784" r:id="rId55"/>
    <p:sldId id="785" r:id="rId56"/>
    <p:sldId id="891" r:id="rId57"/>
    <p:sldId id="835" r:id="rId58"/>
  </p:sldIdLst>
  <p:sldSz cx="9906000" cy="6858000" type="A4"/>
  <p:notesSz cx="6662738" cy="9906000"/>
  <p:defaultTextStyle>
    <a:defPPr>
      <a:defRPr lang="en-GB"/>
    </a:defPPr>
    <a:lvl1pPr algn="ctr" rtl="0" fontAlgn="base">
      <a:spcBef>
        <a:spcPct val="0"/>
      </a:spcBef>
      <a:spcAft>
        <a:spcPct val="0"/>
      </a:spcAft>
      <a:defRPr kern="1200">
        <a:solidFill>
          <a:schemeClr val="tx1"/>
        </a:solidFill>
        <a:latin typeface="Trebuchet MS" pitchFamily="34" charset="0"/>
        <a:ea typeface="+mn-ea"/>
        <a:cs typeface="+mn-cs"/>
      </a:defRPr>
    </a:lvl1pPr>
    <a:lvl2pPr marL="457200" algn="ctr" rtl="0" fontAlgn="base">
      <a:spcBef>
        <a:spcPct val="0"/>
      </a:spcBef>
      <a:spcAft>
        <a:spcPct val="0"/>
      </a:spcAft>
      <a:defRPr kern="1200">
        <a:solidFill>
          <a:schemeClr val="tx1"/>
        </a:solidFill>
        <a:latin typeface="Trebuchet MS" pitchFamily="34" charset="0"/>
        <a:ea typeface="+mn-ea"/>
        <a:cs typeface="+mn-cs"/>
      </a:defRPr>
    </a:lvl2pPr>
    <a:lvl3pPr marL="914400" algn="ctr" rtl="0" fontAlgn="base">
      <a:spcBef>
        <a:spcPct val="0"/>
      </a:spcBef>
      <a:spcAft>
        <a:spcPct val="0"/>
      </a:spcAft>
      <a:defRPr kern="1200">
        <a:solidFill>
          <a:schemeClr val="tx1"/>
        </a:solidFill>
        <a:latin typeface="Trebuchet MS" pitchFamily="34" charset="0"/>
        <a:ea typeface="+mn-ea"/>
        <a:cs typeface="+mn-cs"/>
      </a:defRPr>
    </a:lvl3pPr>
    <a:lvl4pPr marL="1371600" algn="ctr" rtl="0" fontAlgn="base">
      <a:spcBef>
        <a:spcPct val="0"/>
      </a:spcBef>
      <a:spcAft>
        <a:spcPct val="0"/>
      </a:spcAft>
      <a:defRPr kern="1200">
        <a:solidFill>
          <a:schemeClr val="tx1"/>
        </a:solidFill>
        <a:latin typeface="Trebuchet MS" pitchFamily="34" charset="0"/>
        <a:ea typeface="+mn-ea"/>
        <a:cs typeface="+mn-cs"/>
      </a:defRPr>
    </a:lvl4pPr>
    <a:lvl5pPr marL="1828800" algn="ctr" rtl="0" fontAlgn="base">
      <a:spcBef>
        <a:spcPct val="0"/>
      </a:spcBef>
      <a:spcAft>
        <a:spcPct val="0"/>
      </a:spcAft>
      <a:defRPr kern="1200">
        <a:solidFill>
          <a:schemeClr val="tx1"/>
        </a:solidFill>
        <a:latin typeface="Trebuchet MS" pitchFamily="34" charset="0"/>
        <a:ea typeface="+mn-ea"/>
        <a:cs typeface="+mn-cs"/>
      </a:defRPr>
    </a:lvl5pPr>
    <a:lvl6pPr marL="2286000" algn="l" defTabSz="914400" rtl="0" eaLnBrk="1" latinLnBrk="0" hangingPunct="1">
      <a:defRPr kern="1200">
        <a:solidFill>
          <a:schemeClr val="tx1"/>
        </a:solidFill>
        <a:latin typeface="Trebuchet MS" pitchFamily="34" charset="0"/>
        <a:ea typeface="+mn-ea"/>
        <a:cs typeface="+mn-cs"/>
      </a:defRPr>
    </a:lvl6pPr>
    <a:lvl7pPr marL="2743200" algn="l" defTabSz="914400" rtl="0" eaLnBrk="1" latinLnBrk="0" hangingPunct="1">
      <a:defRPr kern="1200">
        <a:solidFill>
          <a:schemeClr val="tx1"/>
        </a:solidFill>
        <a:latin typeface="Trebuchet MS" pitchFamily="34" charset="0"/>
        <a:ea typeface="+mn-ea"/>
        <a:cs typeface="+mn-cs"/>
      </a:defRPr>
    </a:lvl7pPr>
    <a:lvl8pPr marL="3200400" algn="l" defTabSz="914400" rtl="0" eaLnBrk="1" latinLnBrk="0" hangingPunct="1">
      <a:defRPr kern="1200">
        <a:solidFill>
          <a:schemeClr val="tx1"/>
        </a:solidFill>
        <a:latin typeface="Trebuchet MS" pitchFamily="34" charset="0"/>
        <a:ea typeface="+mn-ea"/>
        <a:cs typeface="+mn-cs"/>
      </a:defRPr>
    </a:lvl8pPr>
    <a:lvl9pPr marL="3657600" algn="l" defTabSz="914400" rtl="0" eaLnBrk="1" latinLnBrk="0" hangingPunct="1">
      <a:defRPr kern="1200">
        <a:solidFill>
          <a:schemeClr val="tx1"/>
        </a:solidFill>
        <a:latin typeface="Trebuchet MS" pitchFamily="34" charset="0"/>
        <a:ea typeface="+mn-ea"/>
        <a:cs typeface="+mn-cs"/>
      </a:defRPr>
    </a:lvl9pPr>
  </p:defaultTextStyle>
  <p:extLst>
    <p:ext uri="{EFAFB233-063F-42B5-8137-9DF3F51BA10A}">
      <p15:sldGuideLst xmlns:p15="http://schemas.microsoft.com/office/powerpoint/2012/main">
        <p15:guide id="1" orient="horz" pos="2935">
          <p15:clr>
            <a:srgbClr val="A4A3A4"/>
          </p15:clr>
        </p15:guide>
        <p15:guide id="2" pos="619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00"/>
    <a:srgbClr val="3333FF"/>
    <a:srgbClr val="FF00FF"/>
    <a:srgbClr val="FFCCCC"/>
    <a:srgbClr val="FFCCFF"/>
    <a:srgbClr val="FFFF00"/>
    <a:srgbClr val="3366CC"/>
    <a:srgbClr val="000066"/>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77" autoAdjust="0"/>
    <p:restoredTop sz="94609" autoAdjust="0"/>
  </p:normalViewPr>
  <p:slideViewPr>
    <p:cSldViewPr snapToGrid="0">
      <p:cViewPr varScale="1">
        <p:scale>
          <a:sx n="105" d="100"/>
          <a:sy n="105" d="100"/>
        </p:scale>
        <p:origin x="208" y="280"/>
      </p:cViewPr>
      <p:guideLst>
        <p:guide orient="horz" pos="2935"/>
        <p:guide pos="61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notesMaster" Target="notesMasters/notesMaster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1" Type="http://schemas.openxmlformats.org/officeDocument/2006/relationships/image" Target="../media/image3.emf"/><Relationship Id="rId2"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4.emf"/><Relationship Id="rId5" Type="http://schemas.openxmlformats.org/officeDocument/2006/relationships/image" Target="../media/image57.emf"/><Relationship Id="rId1" Type="http://schemas.openxmlformats.org/officeDocument/2006/relationships/image" Target="../media/image55.emf"/><Relationship Id="rId2"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2.emf"/><Relationship Id="rId4" Type="http://schemas.openxmlformats.org/officeDocument/2006/relationships/image" Target="../media/image63.emf"/><Relationship Id="rId5" Type="http://schemas.openxmlformats.org/officeDocument/2006/relationships/image" Target="../media/image64.emf"/><Relationship Id="rId6" Type="http://schemas.openxmlformats.org/officeDocument/2006/relationships/image" Target="../media/image65.emf"/><Relationship Id="rId7" Type="http://schemas.openxmlformats.org/officeDocument/2006/relationships/image" Target="../media/image66.emf"/><Relationship Id="rId1" Type="http://schemas.openxmlformats.org/officeDocument/2006/relationships/image" Target="../media/image61.emf"/><Relationship Id="rId2" Type="http://schemas.openxmlformats.org/officeDocument/2006/relationships/image" Target="../media/image58.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9.emf"/><Relationship Id="rId4" Type="http://schemas.openxmlformats.org/officeDocument/2006/relationships/image" Target="../media/image70.emf"/><Relationship Id="rId5" Type="http://schemas.openxmlformats.org/officeDocument/2006/relationships/image" Target="../media/image71.emf"/><Relationship Id="rId6" Type="http://schemas.openxmlformats.org/officeDocument/2006/relationships/image" Target="../media/image72.emf"/><Relationship Id="rId1" Type="http://schemas.openxmlformats.org/officeDocument/2006/relationships/image" Target="../media/image67.emf"/><Relationship Id="rId2" Type="http://schemas.openxmlformats.org/officeDocument/2006/relationships/image" Target="../media/image68.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5.emf"/><Relationship Id="rId4" Type="http://schemas.openxmlformats.org/officeDocument/2006/relationships/image" Target="../media/image76.emf"/><Relationship Id="rId5" Type="http://schemas.openxmlformats.org/officeDocument/2006/relationships/image" Target="../media/image77.emf"/><Relationship Id="rId6" Type="http://schemas.openxmlformats.org/officeDocument/2006/relationships/image" Target="../media/image78.emf"/><Relationship Id="rId7" Type="http://schemas.openxmlformats.org/officeDocument/2006/relationships/image" Target="../media/image79.emf"/><Relationship Id="rId8" Type="http://schemas.openxmlformats.org/officeDocument/2006/relationships/image" Target="../media/image80.emf"/><Relationship Id="rId1" Type="http://schemas.openxmlformats.org/officeDocument/2006/relationships/image" Target="../media/image73.emf"/><Relationship Id="rId2" Type="http://schemas.openxmlformats.org/officeDocument/2006/relationships/image" Target="../media/image74.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3.emf"/><Relationship Id="rId4" Type="http://schemas.openxmlformats.org/officeDocument/2006/relationships/image" Target="../media/image84.emf"/><Relationship Id="rId5" Type="http://schemas.openxmlformats.org/officeDocument/2006/relationships/image" Target="../media/image85.emf"/><Relationship Id="rId6" Type="http://schemas.openxmlformats.org/officeDocument/2006/relationships/image" Target="../media/image86.emf"/><Relationship Id="rId7" Type="http://schemas.openxmlformats.org/officeDocument/2006/relationships/image" Target="../media/image87.emf"/><Relationship Id="rId1" Type="http://schemas.openxmlformats.org/officeDocument/2006/relationships/image" Target="../media/image81.emf"/><Relationship Id="rId2" Type="http://schemas.openxmlformats.org/officeDocument/2006/relationships/image" Target="../media/image82.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72.emf"/><Relationship Id="rId1" Type="http://schemas.openxmlformats.org/officeDocument/2006/relationships/image" Target="../media/image88.emf"/><Relationship Id="rId2" Type="http://schemas.openxmlformats.org/officeDocument/2006/relationships/image" Target="../media/image89.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2.emf"/><Relationship Id="rId4" Type="http://schemas.openxmlformats.org/officeDocument/2006/relationships/image" Target="../media/image93.emf"/><Relationship Id="rId5" Type="http://schemas.openxmlformats.org/officeDocument/2006/relationships/image" Target="../media/image94.emf"/><Relationship Id="rId1" Type="http://schemas.openxmlformats.org/officeDocument/2006/relationships/image" Target="../media/image90.emf"/><Relationship Id="rId2" Type="http://schemas.openxmlformats.org/officeDocument/2006/relationships/image" Target="../media/image91.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7.emf"/><Relationship Id="rId4" Type="http://schemas.openxmlformats.org/officeDocument/2006/relationships/image" Target="../media/image98.emf"/><Relationship Id="rId5" Type="http://schemas.openxmlformats.org/officeDocument/2006/relationships/image" Target="../media/image99.emf"/><Relationship Id="rId6" Type="http://schemas.openxmlformats.org/officeDocument/2006/relationships/image" Target="../media/image100.emf"/><Relationship Id="rId1" Type="http://schemas.openxmlformats.org/officeDocument/2006/relationships/image" Target="../media/image95.emf"/><Relationship Id="rId2" Type="http://schemas.openxmlformats.org/officeDocument/2006/relationships/image" Target="../media/image9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1.emf"/><Relationship Id="rId2" Type="http://schemas.openxmlformats.org/officeDocument/2006/relationships/image" Target="../media/image102.emf"/><Relationship Id="rId3" Type="http://schemas.openxmlformats.org/officeDocument/2006/relationships/image" Target="../media/image10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image" Target="../media/image9.emf"/><Relationship Id="rId2" Type="http://schemas.openxmlformats.org/officeDocument/2006/relationships/image" Target="../media/image7.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6.emf"/><Relationship Id="rId4" Type="http://schemas.openxmlformats.org/officeDocument/2006/relationships/image" Target="../media/image107.emf"/><Relationship Id="rId5" Type="http://schemas.openxmlformats.org/officeDocument/2006/relationships/image" Target="../media/image108.emf"/><Relationship Id="rId6" Type="http://schemas.openxmlformats.org/officeDocument/2006/relationships/image" Target="../media/image109.emf"/><Relationship Id="rId7" Type="http://schemas.openxmlformats.org/officeDocument/2006/relationships/image" Target="../media/image110.emf"/><Relationship Id="rId1" Type="http://schemas.openxmlformats.org/officeDocument/2006/relationships/image" Target="../media/image104.emf"/><Relationship Id="rId2" Type="http://schemas.openxmlformats.org/officeDocument/2006/relationships/image" Target="../media/image105.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3.emf"/><Relationship Id="rId4" Type="http://schemas.openxmlformats.org/officeDocument/2006/relationships/image" Target="../media/image114.emf"/><Relationship Id="rId1" Type="http://schemas.openxmlformats.org/officeDocument/2006/relationships/image" Target="../media/image111.emf"/><Relationship Id="rId2" Type="http://schemas.openxmlformats.org/officeDocument/2006/relationships/image" Target="../media/image11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18.emf"/><Relationship Id="rId2" Type="http://schemas.openxmlformats.org/officeDocument/2006/relationships/image" Target="../media/image106.emf"/><Relationship Id="rId3" Type="http://schemas.openxmlformats.org/officeDocument/2006/relationships/image" Target="../media/image11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1.emf"/><Relationship Id="rId2" Type="http://schemas.openxmlformats.org/officeDocument/2006/relationships/image" Target="../media/image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emf"/><Relationship Id="rId2" Type="http://schemas.openxmlformats.org/officeDocument/2006/relationships/image" Target="../media/image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9.emf"/><Relationship Id="rId4" Type="http://schemas.openxmlformats.org/officeDocument/2006/relationships/image" Target="../media/image130.emf"/><Relationship Id="rId5" Type="http://schemas.openxmlformats.org/officeDocument/2006/relationships/image" Target="../media/image131.emf"/><Relationship Id="rId6" Type="http://schemas.openxmlformats.org/officeDocument/2006/relationships/image" Target="../media/image132.emf"/><Relationship Id="rId7" Type="http://schemas.openxmlformats.org/officeDocument/2006/relationships/image" Target="../media/image133.emf"/><Relationship Id="rId8" Type="http://schemas.openxmlformats.org/officeDocument/2006/relationships/image" Target="../media/image134.emf"/><Relationship Id="rId9" Type="http://schemas.openxmlformats.org/officeDocument/2006/relationships/image" Target="../media/image135.emf"/><Relationship Id="rId1" Type="http://schemas.openxmlformats.org/officeDocument/2006/relationships/image" Target="../media/image127.emf"/><Relationship Id="rId2" Type="http://schemas.openxmlformats.org/officeDocument/2006/relationships/image" Target="../media/image128.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137.emf"/><Relationship Id="rId1" Type="http://schemas.openxmlformats.org/officeDocument/2006/relationships/image" Target="../media/image3.emf"/><Relationship Id="rId2" Type="http://schemas.openxmlformats.org/officeDocument/2006/relationships/image" Target="../media/image13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1" Type="http://schemas.openxmlformats.org/officeDocument/2006/relationships/image" Target="../media/image3.emf"/><Relationship Id="rId2" Type="http://schemas.openxmlformats.org/officeDocument/2006/relationships/image" Target="../media/image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2.emf"/><Relationship Id="rId4" Type="http://schemas.openxmlformats.org/officeDocument/2006/relationships/image" Target="../media/image143.emf"/><Relationship Id="rId5" Type="http://schemas.openxmlformats.org/officeDocument/2006/relationships/image" Target="../media/image144.emf"/><Relationship Id="rId1" Type="http://schemas.openxmlformats.org/officeDocument/2006/relationships/image" Target="../media/image140.emf"/><Relationship Id="rId2" Type="http://schemas.openxmlformats.org/officeDocument/2006/relationships/image" Target="../media/image141.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2.emf"/><Relationship Id="rId4" Type="http://schemas.openxmlformats.org/officeDocument/2006/relationships/image" Target="../media/image145.emf"/><Relationship Id="rId5" Type="http://schemas.openxmlformats.org/officeDocument/2006/relationships/image" Target="../media/image146.emf"/><Relationship Id="rId6" Type="http://schemas.openxmlformats.org/officeDocument/2006/relationships/image" Target="../media/image147.emf"/><Relationship Id="rId7" Type="http://schemas.openxmlformats.org/officeDocument/2006/relationships/image" Target="../media/image143.emf"/><Relationship Id="rId8" Type="http://schemas.openxmlformats.org/officeDocument/2006/relationships/image" Target="../media/image144.emf"/><Relationship Id="rId9" Type="http://schemas.openxmlformats.org/officeDocument/2006/relationships/image" Target="../media/image148.emf"/><Relationship Id="rId10" Type="http://schemas.openxmlformats.org/officeDocument/2006/relationships/image" Target="../media/image149.emf"/><Relationship Id="rId11" Type="http://schemas.openxmlformats.org/officeDocument/2006/relationships/image" Target="../media/image150.emf"/><Relationship Id="rId1" Type="http://schemas.openxmlformats.org/officeDocument/2006/relationships/image" Target="../media/image140.emf"/><Relationship Id="rId2" Type="http://schemas.openxmlformats.org/officeDocument/2006/relationships/image" Target="../media/image141.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47.emf"/><Relationship Id="rId4" Type="http://schemas.openxmlformats.org/officeDocument/2006/relationships/image" Target="../media/image149.emf"/><Relationship Id="rId1" Type="http://schemas.openxmlformats.org/officeDocument/2006/relationships/image" Target="../media/image151.emf"/><Relationship Id="rId2" Type="http://schemas.openxmlformats.org/officeDocument/2006/relationships/image" Target="../media/image152.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67.emf"/><Relationship Id="rId4" Type="http://schemas.openxmlformats.org/officeDocument/2006/relationships/image" Target="../media/image68.emf"/><Relationship Id="rId5" Type="http://schemas.openxmlformats.org/officeDocument/2006/relationships/image" Target="../media/image155.emf"/><Relationship Id="rId6" Type="http://schemas.openxmlformats.org/officeDocument/2006/relationships/image" Target="../media/image156.emf"/><Relationship Id="rId7" Type="http://schemas.openxmlformats.org/officeDocument/2006/relationships/image" Target="../media/image157.emf"/><Relationship Id="rId8" Type="http://schemas.openxmlformats.org/officeDocument/2006/relationships/image" Target="../media/image158.emf"/><Relationship Id="rId9" Type="http://schemas.openxmlformats.org/officeDocument/2006/relationships/image" Target="../media/image159.emf"/><Relationship Id="rId10" Type="http://schemas.openxmlformats.org/officeDocument/2006/relationships/image" Target="../media/image160.emf"/><Relationship Id="rId11" Type="http://schemas.openxmlformats.org/officeDocument/2006/relationships/image" Target="../media/image161.emf"/><Relationship Id="rId1" Type="http://schemas.openxmlformats.org/officeDocument/2006/relationships/image" Target="../media/image153.emf"/><Relationship Id="rId2" Type="http://schemas.openxmlformats.org/officeDocument/2006/relationships/image" Target="../media/image154.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64.emf"/><Relationship Id="rId4" Type="http://schemas.openxmlformats.org/officeDocument/2006/relationships/image" Target="../media/image165.emf"/><Relationship Id="rId5" Type="http://schemas.openxmlformats.org/officeDocument/2006/relationships/image" Target="../media/image153.emf"/><Relationship Id="rId6" Type="http://schemas.openxmlformats.org/officeDocument/2006/relationships/image" Target="../media/image160.emf"/><Relationship Id="rId7" Type="http://schemas.openxmlformats.org/officeDocument/2006/relationships/image" Target="../media/image166.emf"/><Relationship Id="rId8" Type="http://schemas.openxmlformats.org/officeDocument/2006/relationships/image" Target="../media/image167.emf"/><Relationship Id="rId1" Type="http://schemas.openxmlformats.org/officeDocument/2006/relationships/image" Target="../media/image162.emf"/><Relationship Id="rId2" Type="http://schemas.openxmlformats.org/officeDocument/2006/relationships/image" Target="../media/image163.emf"/></Relationships>
</file>

<file path=ppt/drawings/_rels/vmlDrawing36.vml.rels><?xml version="1.0" encoding="UTF-8" standalone="yes"?>
<Relationships xmlns="http://schemas.openxmlformats.org/package/2006/relationships"><Relationship Id="rId11" Type="http://schemas.openxmlformats.org/officeDocument/2006/relationships/image" Target="../media/image177.emf"/><Relationship Id="rId12" Type="http://schemas.openxmlformats.org/officeDocument/2006/relationships/image" Target="../media/image178.emf"/><Relationship Id="rId1" Type="http://schemas.openxmlformats.org/officeDocument/2006/relationships/image" Target="../media/image168.emf"/><Relationship Id="rId2" Type="http://schemas.openxmlformats.org/officeDocument/2006/relationships/image" Target="../media/image165.emf"/><Relationship Id="rId3" Type="http://schemas.openxmlformats.org/officeDocument/2006/relationships/image" Target="../media/image169.emf"/><Relationship Id="rId4" Type="http://schemas.openxmlformats.org/officeDocument/2006/relationships/image" Target="../media/image170.emf"/><Relationship Id="rId5" Type="http://schemas.openxmlformats.org/officeDocument/2006/relationships/image" Target="../media/image171.emf"/><Relationship Id="rId6" Type="http://schemas.openxmlformats.org/officeDocument/2006/relationships/image" Target="../media/image172.emf"/><Relationship Id="rId7" Type="http://schemas.openxmlformats.org/officeDocument/2006/relationships/image" Target="../media/image173.emf"/><Relationship Id="rId8" Type="http://schemas.openxmlformats.org/officeDocument/2006/relationships/image" Target="../media/image174.emf"/><Relationship Id="rId9" Type="http://schemas.openxmlformats.org/officeDocument/2006/relationships/image" Target="../media/image175.emf"/><Relationship Id="rId10" Type="http://schemas.openxmlformats.org/officeDocument/2006/relationships/image" Target="../media/image17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1" Type="http://schemas.openxmlformats.org/officeDocument/2006/relationships/image" Target="../media/image19.emf"/><Relationship Id="rId2"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1" Type="http://schemas.openxmlformats.org/officeDocument/2006/relationships/image" Target="../media/image25.emf"/><Relationship Id="rId2"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8" Type="http://schemas.openxmlformats.org/officeDocument/2006/relationships/image" Target="../media/image3.emf"/><Relationship Id="rId9" Type="http://schemas.openxmlformats.org/officeDocument/2006/relationships/image" Target="../media/image37.emf"/><Relationship Id="rId10" Type="http://schemas.openxmlformats.org/officeDocument/2006/relationships/image" Target="../media/image27.emf"/><Relationship Id="rId11" Type="http://schemas.openxmlformats.org/officeDocument/2006/relationships/image" Target="../media/image28.emf"/><Relationship Id="rId1" Type="http://schemas.openxmlformats.org/officeDocument/2006/relationships/image" Target="../media/image26.emf"/><Relationship Id="rId2" Type="http://schemas.openxmlformats.org/officeDocument/2006/relationships/image" Target="../media/image3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40.emf"/><Relationship Id="rId8" Type="http://schemas.openxmlformats.org/officeDocument/2006/relationships/image" Target="../media/image41.emf"/><Relationship Id="rId1" Type="http://schemas.openxmlformats.org/officeDocument/2006/relationships/image" Target="../media/image38.emf"/><Relationship Id="rId2" Type="http://schemas.openxmlformats.org/officeDocument/2006/relationships/image" Target="../media/image39.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29.emf"/><Relationship Id="rId5" Type="http://schemas.openxmlformats.org/officeDocument/2006/relationships/image" Target="../media/image44.emf"/><Relationship Id="rId6" Type="http://schemas.openxmlformats.org/officeDocument/2006/relationships/image" Target="../media/image45.emf"/><Relationship Id="rId7" Type="http://schemas.openxmlformats.org/officeDocument/2006/relationships/image" Target="../media/image46.emf"/><Relationship Id="rId8" Type="http://schemas.openxmlformats.org/officeDocument/2006/relationships/image" Target="../media/image47.emf"/><Relationship Id="rId9" Type="http://schemas.openxmlformats.org/officeDocument/2006/relationships/image" Target="../media/image48.emf"/><Relationship Id="rId1" Type="http://schemas.openxmlformats.org/officeDocument/2006/relationships/image" Target="../media/image42.emf"/><Relationship Id="rId2"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27.emf"/><Relationship Id="rId6" Type="http://schemas.openxmlformats.org/officeDocument/2006/relationships/image" Target="../media/image52.emf"/><Relationship Id="rId7" Type="http://schemas.openxmlformats.org/officeDocument/2006/relationships/image" Target="../media/image29.emf"/><Relationship Id="rId8" Type="http://schemas.openxmlformats.org/officeDocument/2006/relationships/image" Target="../media/image53.emf"/><Relationship Id="rId9" Type="http://schemas.openxmlformats.org/officeDocument/2006/relationships/image" Target="../media/image54.emf"/><Relationship Id="rId1" Type="http://schemas.openxmlformats.org/officeDocument/2006/relationships/image" Target="../media/image43.emf"/><Relationship Id="rId2"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0804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1" y="2"/>
            <a:ext cx="2887186" cy="495055"/>
          </a:xfrm>
          <a:prstGeom prst="rect">
            <a:avLst/>
          </a:prstGeom>
          <a:noFill/>
          <a:ln w="9525">
            <a:noFill/>
            <a:miter lim="800000"/>
            <a:headEnd/>
            <a:tailEnd/>
          </a:ln>
          <a:effectLst/>
        </p:spPr>
        <p:txBody>
          <a:bodyPr vert="horz" wrap="square" lIns="87398" tIns="43699" rIns="87398" bIns="43699" numCol="1" anchor="t" anchorCtr="0" compatLnSpc="1">
            <a:prstTxWarp prst="textNoShape">
              <a:avLst/>
            </a:prstTxWarp>
          </a:bodyPr>
          <a:lstStyle>
            <a:lvl1pPr algn="l">
              <a:defRPr sz="1100">
                <a:latin typeface="Tahoma" pitchFamily="34" charset="0"/>
              </a:defRPr>
            </a:lvl1pPr>
          </a:lstStyle>
          <a:p>
            <a:endParaRPr lang="en-GB"/>
          </a:p>
        </p:txBody>
      </p:sp>
      <p:sp>
        <p:nvSpPr>
          <p:cNvPr id="49155" name="Rectangle 3"/>
          <p:cNvSpPr>
            <a:spLocks noGrp="1" noChangeArrowheads="1"/>
          </p:cNvSpPr>
          <p:nvPr>
            <p:ph type="dt" idx="1"/>
          </p:nvPr>
        </p:nvSpPr>
        <p:spPr bwMode="auto">
          <a:xfrm>
            <a:off x="3775553" y="2"/>
            <a:ext cx="2887186" cy="495055"/>
          </a:xfrm>
          <a:prstGeom prst="rect">
            <a:avLst/>
          </a:prstGeom>
          <a:noFill/>
          <a:ln w="9525">
            <a:noFill/>
            <a:miter lim="800000"/>
            <a:headEnd/>
            <a:tailEnd/>
          </a:ln>
          <a:effectLst/>
        </p:spPr>
        <p:txBody>
          <a:bodyPr vert="horz" wrap="square" lIns="87398" tIns="43699" rIns="87398" bIns="43699" numCol="1" anchor="t" anchorCtr="0" compatLnSpc="1">
            <a:prstTxWarp prst="textNoShape">
              <a:avLst/>
            </a:prstTxWarp>
          </a:bodyPr>
          <a:lstStyle>
            <a:lvl1pPr algn="r">
              <a:defRPr sz="1100">
                <a:latin typeface="Tahoma" pitchFamily="34" charset="0"/>
              </a:defRPr>
            </a:lvl1pPr>
          </a:lstStyle>
          <a:p>
            <a:endParaRPr lang="en-GB"/>
          </a:p>
        </p:txBody>
      </p:sp>
      <p:sp>
        <p:nvSpPr>
          <p:cNvPr id="49156" name="Rectangle 4"/>
          <p:cNvSpPr>
            <a:spLocks noGrp="1" noRot="1" noChangeAspect="1" noChangeArrowheads="1" noTextEdit="1"/>
          </p:cNvSpPr>
          <p:nvPr>
            <p:ph type="sldImg" idx="2"/>
          </p:nvPr>
        </p:nvSpPr>
        <p:spPr bwMode="auto">
          <a:xfrm>
            <a:off x="647700" y="741363"/>
            <a:ext cx="5367338" cy="3716337"/>
          </a:xfrm>
          <a:prstGeom prst="rect">
            <a:avLst/>
          </a:prstGeom>
          <a:noFill/>
          <a:ln w="9525">
            <a:solidFill>
              <a:srgbClr val="000000"/>
            </a:solidFill>
            <a:miter lim="800000"/>
            <a:headEnd/>
            <a:tailEnd/>
          </a:ln>
          <a:effectLst/>
        </p:spPr>
      </p:sp>
      <p:sp>
        <p:nvSpPr>
          <p:cNvPr id="49157" name="Rectangle 5"/>
          <p:cNvSpPr>
            <a:spLocks noGrp="1" noChangeArrowheads="1"/>
          </p:cNvSpPr>
          <p:nvPr>
            <p:ph type="body" sz="quarter" idx="3"/>
          </p:nvPr>
        </p:nvSpPr>
        <p:spPr bwMode="auto">
          <a:xfrm>
            <a:off x="888366" y="4704660"/>
            <a:ext cx="4886008" cy="4458759"/>
          </a:xfrm>
          <a:prstGeom prst="rect">
            <a:avLst/>
          </a:prstGeom>
          <a:noFill/>
          <a:ln w="9525">
            <a:noFill/>
            <a:miter lim="800000"/>
            <a:headEnd/>
            <a:tailEnd/>
          </a:ln>
          <a:effectLst/>
        </p:spPr>
        <p:txBody>
          <a:bodyPr vert="horz" wrap="square" lIns="87398" tIns="43699" rIns="87398" bIns="43699"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49158" name="Rectangle 6"/>
          <p:cNvSpPr>
            <a:spLocks noGrp="1" noChangeArrowheads="1"/>
          </p:cNvSpPr>
          <p:nvPr>
            <p:ph type="ftr" sz="quarter" idx="4"/>
          </p:nvPr>
        </p:nvSpPr>
        <p:spPr bwMode="auto">
          <a:xfrm>
            <a:off x="1" y="9410947"/>
            <a:ext cx="2887186" cy="495055"/>
          </a:xfrm>
          <a:prstGeom prst="rect">
            <a:avLst/>
          </a:prstGeom>
          <a:noFill/>
          <a:ln w="9525">
            <a:noFill/>
            <a:miter lim="800000"/>
            <a:headEnd/>
            <a:tailEnd/>
          </a:ln>
          <a:effectLst/>
        </p:spPr>
        <p:txBody>
          <a:bodyPr vert="horz" wrap="square" lIns="87398" tIns="43699" rIns="87398" bIns="43699" numCol="1" anchor="b" anchorCtr="0" compatLnSpc="1">
            <a:prstTxWarp prst="textNoShape">
              <a:avLst/>
            </a:prstTxWarp>
          </a:bodyPr>
          <a:lstStyle>
            <a:lvl1pPr algn="l">
              <a:defRPr sz="1100">
                <a:latin typeface="Tahoma" pitchFamily="34" charset="0"/>
              </a:defRPr>
            </a:lvl1pPr>
          </a:lstStyle>
          <a:p>
            <a:endParaRPr lang="en-GB"/>
          </a:p>
        </p:txBody>
      </p:sp>
      <p:sp>
        <p:nvSpPr>
          <p:cNvPr id="49159" name="Rectangle 7"/>
          <p:cNvSpPr>
            <a:spLocks noGrp="1" noChangeArrowheads="1"/>
          </p:cNvSpPr>
          <p:nvPr>
            <p:ph type="sldNum" sz="quarter" idx="5"/>
          </p:nvPr>
        </p:nvSpPr>
        <p:spPr bwMode="auto">
          <a:xfrm>
            <a:off x="3775553" y="9410947"/>
            <a:ext cx="2887186" cy="495055"/>
          </a:xfrm>
          <a:prstGeom prst="rect">
            <a:avLst/>
          </a:prstGeom>
          <a:noFill/>
          <a:ln w="9525">
            <a:noFill/>
            <a:miter lim="800000"/>
            <a:headEnd/>
            <a:tailEnd/>
          </a:ln>
          <a:effectLst/>
        </p:spPr>
        <p:txBody>
          <a:bodyPr vert="horz" wrap="square" lIns="87398" tIns="43699" rIns="87398" bIns="43699" numCol="1" anchor="b" anchorCtr="0" compatLnSpc="1">
            <a:prstTxWarp prst="textNoShape">
              <a:avLst/>
            </a:prstTxWarp>
          </a:bodyPr>
          <a:lstStyle>
            <a:lvl1pPr algn="r">
              <a:defRPr sz="1100">
                <a:latin typeface="Tahoma" pitchFamily="34" charset="0"/>
              </a:defRPr>
            </a:lvl1pPr>
          </a:lstStyle>
          <a:p>
            <a:fld id="{3C32521E-4158-4FEB-AB62-14D3121BD3AC}" type="slidenum">
              <a:rPr lang="en-GB"/>
              <a:pPr/>
              <a:t>‹#›</a:t>
            </a:fld>
            <a:endParaRPr lang="en-GB"/>
          </a:p>
        </p:txBody>
      </p:sp>
    </p:spTree>
    <p:extLst>
      <p:ext uri="{BB962C8B-B14F-4D97-AF65-F5344CB8AC3E}">
        <p14:creationId xmlns:p14="http://schemas.microsoft.com/office/powerpoint/2010/main" val="386095658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pitchFamily="18" charset="0"/>
        <a:ea typeface="+mn-ea"/>
        <a:cs typeface="+mn-cs"/>
      </a:defRPr>
    </a:lvl1pPr>
    <a:lvl2pPr marL="457200" algn="l" rtl="0" fontAlgn="base">
      <a:spcBef>
        <a:spcPct val="30000"/>
      </a:spcBef>
      <a:spcAft>
        <a:spcPct val="0"/>
      </a:spcAft>
      <a:defRPr kumimoji="1" sz="1200" kern="1200">
        <a:solidFill>
          <a:schemeClr val="tx1"/>
        </a:solidFill>
        <a:latin typeface="Times New Roman" pitchFamily="18" charset="0"/>
        <a:ea typeface="+mn-ea"/>
        <a:cs typeface="+mn-cs"/>
      </a:defRPr>
    </a:lvl2pPr>
    <a:lvl3pPr marL="914400" algn="l" rtl="0" fontAlgn="base">
      <a:spcBef>
        <a:spcPct val="30000"/>
      </a:spcBef>
      <a:spcAft>
        <a:spcPct val="0"/>
      </a:spcAft>
      <a:defRPr kumimoji="1" sz="1200" kern="1200">
        <a:solidFill>
          <a:schemeClr val="tx1"/>
        </a:solidFill>
        <a:latin typeface="Times New Roman" pitchFamily="18" charset="0"/>
        <a:ea typeface="+mn-ea"/>
        <a:cs typeface="+mn-cs"/>
      </a:defRPr>
    </a:lvl3pPr>
    <a:lvl4pPr marL="1371600" algn="l" rtl="0" fontAlgn="base">
      <a:spcBef>
        <a:spcPct val="30000"/>
      </a:spcBef>
      <a:spcAft>
        <a:spcPct val="0"/>
      </a:spcAft>
      <a:defRPr kumimoji="1" sz="1200" kern="1200">
        <a:solidFill>
          <a:schemeClr val="tx1"/>
        </a:solidFill>
        <a:latin typeface="Times New Roman" pitchFamily="18" charset="0"/>
        <a:ea typeface="+mn-ea"/>
        <a:cs typeface="+mn-cs"/>
      </a:defRPr>
    </a:lvl4pPr>
    <a:lvl5pPr marL="1828800" algn="l" rtl="0" fontAlgn="base">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1</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0550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39</a:t>
            </a:fld>
            <a:endParaRPr lang="en-GB"/>
          </a:p>
        </p:txBody>
      </p:sp>
      <p:sp>
        <p:nvSpPr>
          <p:cNvPr id="100354" name="Rectangle 2"/>
          <p:cNvSpPr>
            <a:spLocks noGrp="1" noRot="1" noChangeAspect="1" noChangeArrowheads="1" noTextEdit="1"/>
          </p:cNvSpPr>
          <p:nvPr>
            <p:ph type="sldImg"/>
          </p:nvPr>
        </p:nvSpPr>
        <p:spPr>
          <a:xfrm>
            <a:off x="952500" y="684213"/>
            <a:ext cx="4953000" cy="343058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1823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45</a:t>
            </a:fld>
            <a:endParaRPr lang="en-GB"/>
          </a:p>
        </p:txBody>
      </p:sp>
      <p:sp>
        <p:nvSpPr>
          <p:cNvPr id="100354" name="Rectangle 2"/>
          <p:cNvSpPr>
            <a:spLocks noGrp="1" noRot="1" noChangeAspect="1" noChangeArrowheads="1" noTextEdit="1"/>
          </p:cNvSpPr>
          <p:nvPr>
            <p:ph type="sldImg"/>
          </p:nvPr>
        </p:nvSpPr>
        <p:spPr>
          <a:xfrm>
            <a:off x="952500" y="684213"/>
            <a:ext cx="4953000" cy="343058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5026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2</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28173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BD3DF5E-65FB-432C-8D72-5A2B3B80D27A}" type="slidenum">
              <a:rPr lang="en-GB" smtClean="0"/>
              <a:pPr eaLnBrk="1" hangingPunct="1"/>
              <a:t>3</a:t>
            </a:fld>
            <a:endParaRPr lang="en-GB" smtClean="0"/>
          </a:p>
        </p:txBody>
      </p:sp>
      <p:sp>
        <p:nvSpPr>
          <p:cNvPr id="47107" name="Rectangle 2"/>
          <p:cNvSpPr>
            <a:spLocks noGrp="1" noRot="1" noChangeAspect="1" noChangeArrowheads="1" noTextEdit="1"/>
          </p:cNvSpPr>
          <p:nvPr>
            <p:ph type="sldImg"/>
          </p:nvPr>
        </p:nvSpPr>
        <p:spPr>
          <a:xfrm>
            <a:off x="647700" y="741363"/>
            <a:ext cx="5367338" cy="3716337"/>
          </a:xfrm>
          <a:ln/>
        </p:spPr>
      </p:sp>
      <p:sp>
        <p:nvSpPr>
          <p:cNvPr id="47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1208441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4</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52978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5</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22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6</a:t>
            </a:fld>
            <a:endParaRPr lang="en-GB"/>
          </a:p>
        </p:txBody>
      </p:sp>
      <p:sp>
        <p:nvSpPr>
          <p:cNvPr id="100354" name="Rectangle 2"/>
          <p:cNvSpPr>
            <a:spLocks noGrp="1" noRot="1" noChangeAspect="1" noChangeArrowheads="1" noTextEdit="1"/>
          </p:cNvSpPr>
          <p:nvPr>
            <p:ph type="sldImg"/>
          </p:nvPr>
        </p:nvSpPr>
        <p:spPr>
          <a:xfrm>
            <a:off x="647700" y="741363"/>
            <a:ext cx="5367338" cy="3716337"/>
          </a:xfrm>
          <a:ln/>
        </p:spPr>
      </p:sp>
      <p:sp>
        <p:nvSpPr>
          <p:cNvPr id="100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14</a:t>
            </a:fld>
            <a:endParaRPr lang="en-GB"/>
          </a:p>
        </p:txBody>
      </p:sp>
      <p:sp>
        <p:nvSpPr>
          <p:cNvPr id="100354" name="Rectangle 2"/>
          <p:cNvSpPr>
            <a:spLocks noGrp="1" noRot="1" noChangeAspect="1" noChangeArrowheads="1" noTextEdit="1"/>
          </p:cNvSpPr>
          <p:nvPr>
            <p:ph type="sldImg"/>
          </p:nvPr>
        </p:nvSpPr>
        <p:spPr>
          <a:xfrm>
            <a:off x="952500" y="684213"/>
            <a:ext cx="4953000" cy="343058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48435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21</a:t>
            </a:fld>
            <a:endParaRPr lang="en-GB"/>
          </a:p>
        </p:txBody>
      </p:sp>
      <p:sp>
        <p:nvSpPr>
          <p:cNvPr id="100354" name="Rectangle 2"/>
          <p:cNvSpPr>
            <a:spLocks noGrp="1" noRot="1" noChangeAspect="1" noChangeArrowheads="1" noTextEdit="1"/>
          </p:cNvSpPr>
          <p:nvPr>
            <p:ph type="sldImg"/>
          </p:nvPr>
        </p:nvSpPr>
        <p:spPr>
          <a:xfrm>
            <a:off x="952500" y="684213"/>
            <a:ext cx="4953000" cy="343058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9454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06C5C2-9B3E-4E0D-897C-8C0D64555435}" type="slidenum">
              <a:rPr lang="en-GB"/>
              <a:pPr/>
              <a:t>29</a:t>
            </a:fld>
            <a:endParaRPr lang="en-GB"/>
          </a:p>
        </p:txBody>
      </p:sp>
      <p:sp>
        <p:nvSpPr>
          <p:cNvPr id="100354" name="Rectangle 2"/>
          <p:cNvSpPr>
            <a:spLocks noGrp="1" noRot="1" noChangeAspect="1" noChangeArrowheads="1" noTextEdit="1"/>
          </p:cNvSpPr>
          <p:nvPr>
            <p:ph type="sldImg"/>
          </p:nvPr>
        </p:nvSpPr>
        <p:spPr>
          <a:xfrm>
            <a:off x="952500" y="684213"/>
            <a:ext cx="4953000" cy="3430587"/>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343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44"/>
            <a:ext cx="84201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9D71BA-C0A1-4A3D-9374-6B78C99BFBAA}" type="slidenum">
              <a:rPr lang="en-US" smtClean="0"/>
              <a:pPr/>
              <a:t>‹#›</a:t>
            </a:fld>
            <a:endParaRPr lang="en-US"/>
          </a:p>
        </p:txBody>
      </p:sp>
    </p:spTree>
    <p:extLst>
      <p:ext uri="{BB962C8B-B14F-4D97-AF65-F5344CB8AC3E}">
        <p14:creationId xmlns:p14="http://schemas.microsoft.com/office/powerpoint/2010/main" val="1932978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2BB102-E22C-4DA0-A130-91B64DFDE1A4}" type="slidenum">
              <a:rPr lang="en-US" smtClean="0"/>
              <a:pPr/>
              <a:t>‹#›</a:t>
            </a:fld>
            <a:endParaRPr lang="en-US"/>
          </a:p>
        </p:txBody>
      </p:sp>
    </p:spTree>
    <p:extLst>
      <p:ext uri="{BB962C8B-B14F-4D97-AF65-F5344CB8AC3E}">
        <p14:creationId xmlns:p14="http://schemas.microsoft.com/office/powerpoint/2010/main" val="229411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57"/>
            <a:ext cx="222885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95300" y="274657"/>
            <a:ext cx="652145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E77E36-9BE5-4ACB-AA3A-85E62EB96387}" type="slidenum">
              <a:rPr lang="en-US" smtClean="0"/>
              <a:pPr/>
              <a:t>‹#›</a:t>
            </a:fld>
            <a:endParaRPr lang="en-US"/>
          </a:p>
        </p:txBody>
      </p:sp>
    </p:spTree>
    <p:extLst>
      <p:ext uri="{BB962C8B-B14F-4D97-AF65-F5344CB8AC3E}">
        <p14:creationId xmlns:p14="http://schemas.microsoft.com/office/powerpoint/2010/main" val="2110012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7339" y="404834"/>
            <a:ext cx="8915400" cy="503237"/>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495300" y="1125538"/>
            <a:ext cx="4375150" cy="5256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035550" y="1125538"/>
            <a:ext cx="4375150" cy="5256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505968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B01F9CA3-105E-4857-9057-6DB6197DA786}"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337A8-8FD3-4711-9586-69E5522EFD37}" type="slidenum">
              <a:rPr lang="en-US" smtClean="0"/>
              <a:pPr/>
              <a:t>‹#›</a:t>
            </a:fld>
            <a:endParaRPr lang="en-US"/>
          </a:p>
        </p:txBody>
      </p:sp>
    </p:spTree>
    <p:extLst>
      <p:ext uri="{BB962C8B-B14F-4D97-AF65-F5344CB8AC3E}">
        <p14:creationId xmlns:p14="http://schemas.microsoft.com/office/powerpoint/2010/main" val="1790494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19"/>
            <a:ext cx="84201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B01F9CA3-105E-4857-9057-6DB6197DA786}" type="datetimeFigureOut">
              <a:rPr lang="en-US" smtClean="0"/>
              <a:t>3/2/18</a:t>
            </a:fld>
            <a:endParaRPr lang="en-US"/>
          </a:p>
        </p:txBody>
      </p:sp>
      <p:sp>
        <p:nvSpPr>
          <p:cNvPr id="5" name="Footer Placeholder 4"/>
          <p:cNvSpPr>
            <a:spLocks noGrp="1"/>
          </p:cNvSpPr>
          <p:nvPr>
            <p:ph type="ftr" sz="quarter" idx="11"/>
          </p:nvPr>
        </p:nvSpPr>
        <p:spPr/>
        <p:txBody>
          <a:bodyPr/>
          <a:lstStyle/>
          <a:p>
            <a:r>
              <a:rPr lang="en-US" smtClean="0"/>
              <a:t>SOFT221:  Server-Side Programming and Development 2006 - 07</a:t>
            </a:r>
            <a:endParaRPr lang="en-US"/>
          </a:p>
        </p:txBody>
      </p:sp>
      <p:sp>
        <p:nvSpPr>
          <p:cNvPr id="6" name="Slide Number Placeholder 5"/>
          <p:cNvSpPr>
            <a:spLocks noGrp="1"/>
          </p:cNvSpPr>
          <p:nvPr>
            <p:ph type="sldNum" sz="quarter" idx="12"/>
          </p:nvPr>
        </p:nvSpPr>
        <p:spPr/>
        <p:txBody>
          <a:bodyPr/>
          <a:lstStyle/>
          <a:p>
            <a:fld id="{A2A5F866-5DA6-446D-817F-2EA09839C132}" type="slidenum">
              <a:rPr lang="en-US" smtClean="0"/>
              <a:pPr/>
              <a:t>‹#›</a:t>
            </a:fld>
            <a:endParaRPr lang="en-US"/>
          </a:p>
        </p:txBody>
      </p:sp>
    </p:spTree>
    <p:extLst>
      <p:ext uri="{BB962C8B-B14F-4D97-AF65-F5344CB8AC3E}">
        <p14:creationId xmlns:p14="http://schemas.microsoft.com/office/powerpoint/2010/main" val="1320729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B01F9CA3-105E-4857-9057-6DB6197DA786}"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0BA44D-B48C-44A9-9C08-7E0732E093EF}" type="slidenum">
              <a:rPr lang="en-US" smtClean="0"/>
              <a:pPr/>
              <a:t>‹#›</a:t>
            </a:fld>
            <a:endParaRPr lang="en-US"/>
          </a:p>
        </p:txBody>
      </p:sp>
    </p:spTree>
    <p:extLst>
      <p:ext uri="{BB962C8B-B14F-4D97-AF65-F5344CB8AC3E}">
        <p14:creationId xmlns:p14="http://schemas.microsoft.com/office/powerpoint/2010/main" val="2074854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B01F9CA3-105E-4857-9057-6DB6197DA786}" type="datetimeFigureOut">
              <a:rPr lang="en-US" smtClean="0"/>
              <a:t>3/2/18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F04DD2-093D-4BCC-A9E4-CBDAA79BCDA7}" type="slidenum">
              <a:rPr lang="en-US" smtClean="0"/>
              <a:pPr/>
              <a:t>‹#›</a:t>
            </a:fld>
            <a:endParaRPr lang="en-US"/>
          </a:p>
        </p:txBody>
      </p:sp>
    </p:spTree>
    <p:extLst>
      <p:ext uri="{BB962C8B-B14F-4D97-AF65-F5344CB8AC3E}">
        <p14:creationId xmlns:p14="http://schemas.microsoft.com/office/powerpoint/2010/main" val="3323521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B01F9CA3-105E-4857-9057-6DB6197DA786}" type="datetimeFigureOut">
              <a:rPr lang="en-US" smtClean="0"/>
              <a:t>3/2/18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20A191-3648-4CD3-9109-FFA13344E1A3}" type="slidenum">
              <a:rPr lang="en-US" smtClean="0"/>
              <a:pPr/>
              <a:t>‹#›</a:t>
            </a:fld>
            <a:endParaRPr lang="en-US"/>
          </a:p>
        </p:txBody>
      </p:sp>
    </p:spTree>
    <p:extLst>
      <p:ext uri="{BB962C8B-B14F-4D97-AF65-F5344CB8AC3E}">
        <p14:creationId xmlns:p14="http://schemas.microsoft.com/office/powerpoint/2010/main" val="3861587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F9CA3-105E-4857-9057-6DB6197DA786}" type="datetimeFigureOut">
              <a:rPr lang="en-US" smtClean="0"/>
              <a:t>3/2/18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414DB-5C40-4318-9D69-0BFF83BF37D1}" type="slidenum">
              <a:rPr lang="en-US" smtClean="0"/>
              <a:pPr/>
              <a:t>‹#›</a:t>
            </a:fld>
            <a:endParaRPr lang="en-US"/>
          </a:p>
        </p:txBody>
      </p:sp>
    </p:spTree>
    <p:extLst>
      <p:ext uri="{BB962C8B-B14F-4D97-AF65-F5344CB8AC3E}">
        <p14:creationId xmlns:p14="http://schemas.microsoft.com/office/powerpoint/2010/main" val="410261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872972" y="27306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46A726-27C4-49DC-B409-CAA930FEDF0C}" type="slidenum">
              <a:rPr lang="en-US" smtClean="0"/>
              <a:pPr/>
              <a:t>‹#›</a:t>
            </a:fld>
            <a:endParaRPr lang="en-US"/>
          </a:p>
        </p:txBody>
      </p:sp>
    </p:spTree>
    <p:extLst>
      <p:ext uri="{BB962C8B-B14F-4D97-AF65-F5344CB8AC3E}">
        <p14:creationId xmlns:p14="http://schemas.microsoft.com/office/powerpoint/2010/main" val="1520484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B01F9CA3-105E-4857-9057-6DB6197DA786}"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BB692C-860E-467F-8A2B-9AADAE3A7EFA}" type="slidenum">
              <a:rPr lang="en-US" smtClean="0"/>
              <a:pPr/>
              <a:t>‹#›</a:t>
            </a:fld>
            <a:endParaRPr lang="en-US"/>
          </a:p>
        </p:txBody>
      </p:sp>
    </p:spTree>
    <p:extLst>
      <p:ext uri="{BB962C8B-B14F-4D97-AF65-F5344CB8AC3E}">
        <p14:creationId xmlns:p14="http://schemas.microsoft.com/office/powerpoint/2010/main" val="3435143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95300" y="6356369"/>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F9CA3-105E-4857-9057-6DB6197DA786}" type="datetimeFigureOut">
              <a:rPr lang="en-US" smtClean="0"/>
              <a:t>3/2/18</a:t>
            </a:fld>
            <a:endParaRPr lang="en-US"/>
          </a:p>
        </p:txBody>
      </p:sp>
      <p:sp>
        <p:nvSpPr>
          <p:cNvPr id="5" name="Footer Placeholder 4"/>
          <p:cNvSpPr>
            <a:spLocks noGrp="1"/>
          </p:cNvSpPr>
          <p:nvPr>
            <p:ph type="ftr" sz="quarter" idx="3"/>
          </p:nvPr>
        </p:nvSpPr>
        <p:spPr>
          <a:xfrm>
            <a:off x="3384550" y="6356369"/>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99300" y="6356369"/>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41D83-DF40-4799-80E2-778CE4AB15F7}" type="slidenum">
              <a:rPr lang="en-US" smtClean="0"/>
              <a:pPr/>
              <a:t>‹#›</a:t>
            </a:fld>
            <a:endParaRPr lang="en-US"/>
          </a:p>
        </p:txBody>
      </p:sp>
    </p:spTree>
    <p:extLst>
      <p:ext uri="{BB962C8B-B14F-4D97-AF65-F5344CB8AC3E}">
        <p14:creationId xmlns:p14="http://schemas.microsoft.com/office/powerpoint/2010/main" val="77898067"/>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oleObject" Target="../embeddings/oleObject11.bin"/><Relationship Id="rId12" Type="http://schemas.openxmlformats.org/officeDocument/2006/relationships/image" Target="../media/image11.emf"/><Relationship Id="rId13" Type="http://schemas.openxmlformats.org/officeDocument/2006/relationships/oleObject" Target="../embeddings/oleObject12.bin"/><Relationship Id="rId14" Type="http://schemas.openxmlformats.org/officeDocument/2006/relationships/image" Target="../media/image12.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oleObject" Target="../embeddings/oleObject7.bin"/><Relationship Id="rId4" Type="http://schemas.openxmlformats.org/officeDocument/2006/relationships/image" Target="../media/image9.emf"/><Relationship Id="rId5" Type="http://schemas.openxmlformats.org/officeDocument/2006/relationships/oleObject" Target="../embeddings/oleObject8.bin"/><Relationship Id="rId6" Type="http://schemas.openxmlformats.org/officeDocument/2006/relationships/image" Target="../media/image7.emf"/><Relationship Id="rId7" Type="http://schemas.openxmlformats.org/officeDocument/2006/relationships/oleObject" Target="../embeddings/oleObject9.bin"/><Relationship Id="rId8" Type="http://schemas.openxmlformats.org/officeDocument/2006/relationships/image" Target="../media/image8.emf"/><Relationship Id="rId9" Type="http://schemas.openxmlformats.org/officeDocument/2006/relationships/oleObject" Target="../embeddings/oleObject10.bin"/><Relationship Id="rId10"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1" Type="http://schemas.openxmlformats.org/officeDocument/2006/relationships/oleObject" Target="../embeddings/oleObject17.bin"/><Relationship Id="rId12" Type="http://schemas.openxmlformats.org/officeDocument/2006/relationships/image" Target="../media/image16.emf"/><Relationship Id="rId13" Type="http://schemas.openxmlformats.org/officeDocument/2006/relationships/oleObject" Target="../embeddings/oleObject18.bin"/><Relationship Id="rId14" Type="http://schemas.openxmlformats.org/officeDocument/2006/relationships/image" Target="../media/image17.emf"/><Relationship Id="rId15" Type="http://schemas.openxmlformats.org/officeDocument/2006/relationships/oleObject" Target="../embeddings/oleObject19.bin"/><Relationship Id="rId16"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embeddings/oleObject13.bin"/><Relationship Id="rId4" Type="http://schemas.openxmlformats.org/officeDocument/2006/relationships/image" Target="../media/image3.emf"/><Relationship Id="rId5" Type="http://schemas.openxmlformats.org/officeDocument/2006/relationships/oleObject" Target="../embeddings/oleObject14.bin"/><Relationship Id="rId6" Type="http://schemas.openxmlformats.org/officeDocument/2006/relationships/image" Target="../media/image9.emf"/><Relationship Id="rId7" Type="http://schemas.openxmlformats.org/officeDocument/2006/relationships/oleObject" Target="../embeddings/oleObject15.bin"/><Relationship Id="rId8" Type="http://schemas.openxmlformats.org/officeDocument/2006/relationships/image" Target="../media/image14.emf"/><Relationship Id="rId9" Type="http://schemas.openxmlformats.org/officeDocument/2006/relationships/oleObject" Target="../embeddings/oleObject16.bin"/><Relationship Id="rId10" Type="http://schemas.openxmlformats.org/officeDocument/2006/relationships/image" Target="../media/image15.emf"/></Relationships>
</file>

<file path=ppt/slides/_rels/slide13.xml.rels><?xml version="1.0" encoding="UTF-8" standalone="yes"?>
<Relationships xmlns="http://schemas.openxmlformats.org/package/2006/relationships"><Relationship Id="rId11" Type="http://schemas.openxmlformats.org/officeDocument/2006/relationships/oleObject" Target="../embeddings/oleObject24.bin"/><Relationship Id="rId12" Type="http://schemas.openxmlformats.org/officeDocument/2006/relationships/image" Target="../media/image22.emf"/><Relationship Id="rId13" Type="http://schemas.openxmlformats.org/officeDocument/2006/relationships/oleObject" Target="../embeddings/oleObject25.bin"/><Relationship Id="rId14" Type="http://schemas.openxmlformats.org/officeDocument/2006/relationships/image" Target="../media/image23.emf"/><Relationship Id="rId15" Type="http://schemas.openxmlformats.org/officeDocument/2006/relationships/oleObject" Target="../embeddings/oleObject26.bin"/><Relationship Id="rId16" Type="http://schemas.openxmlformats.org/officeDocument/2006/relationships/image" Target="../media/image24.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embeddings/oleObject20.bin"/><Relationship Id="rId4" Type="http://schemas.openxmlformats.org/officeDocument/2006/relationships/image" Target="../media/image19.emf"/><Relationship Id="rId5" Type="http://schemas.openxmlformats.org/officeDocument/2006/relationships/oleObject" Target="../embeddings/oleObject21.bin"/><Relationship Id="rId6" Type="http://schemas.openxmlformats.org/officeDocument/2006/relationships/image" Target="../media/image15.emf"/><Relationship Id="rId7" Type="http://schemas.openxmlformats.org/officeDocument/2006/relationships/oleObject" Target="../embeddings/oleObject22.bin"/><Relationship Id="rId8" Type="http://schemas.openxmlformats.org/officeDocument/2006/relationships/image" Target="../media/image20.emf"/><Relationship Id="rId9" Type="http://schemas.openxmlformats.org/officeDocument/2006/relationships/oleObject" Target="../embeddings/oleObject23.bin"/><Relationship Id="rId10" Type="http://schemas.openxmlformats.org/officeDocument/2006/relationships/image" Target="../media/image2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1" Type="http://schemas.openxmlformats.org/officeDocument/2006/relationships/oleObject" Target="../embeddings/oleObject31.bin"/><Relationship Id="rId12" Type="http://schemas.openxmlformats.org/officeDocument/2006/relationships/image" Target="../media/image29.emf"/><Relationship Id="rId13" Type="http://schemas.openxmlformats.org/officeDocument/2006/relationships/oleObject" Target="../embeddings/oleObject32.bin"/><Relationship Id="rId14" Type="http://schemas.openxmlformats.org/officeDocument/2006/relationships/image" Target="../media/image30.emf"/><Relationship Id="rId15" Type="http://schemas.openxmlformats.org/officeDocument/2006/relationships/oleObject" Target="../embeddings/oleObject33.bin"/><Relationship Id="rId16" Type="http://schemas.openxmlformats.org/officeDocument/2006/relationships/image" Target="../media/image31.emf"/><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embeddings/oleObject27.bin"/><Relationship Id="rId4" Type="http://schemas.openxmlformats.org/officeDocument/2006/relationships/image" Target="../media/image25.emf"/><Relationship Id="rId5" Type="http://schemas.openxmlformats.org/officeDocument/2006/relationships/oleObject" Target="../embeddings/oleObject28.bin"/><Relationship Id="rId6" Type="http://schemas.openxmlformats.org/officeDocument/2006/relationships/image" Target="../media/image26.emf"/><Relationship Id="rId7" Type="http://schemas.openxmlformats.org/officeDocument/2006/relationships/oleObject" Target="../embeddings/oleObject29.bin"/><Relationship Id="rId8" Type="http://schemas.openxmlformats.org/officeDocument/2006/relationships/image" Target="../media/image27.emf"/><Relationship Id="rId9" Type="http://schemas.openxmlformats.org/officeDocument/2006/relationships/oleObject" Target="../embeddings/oleObject30.bin"/><Relationship Id="rId10" Type="http://schemas.openxmlformats.org/officeDocument/2006/relationships/image" Target="../media/image28.emf"/></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37.bin"/><Relationship Id="rId20" Type="http://schemas.openxmlformats.org/officeDocument/2006/relationships/image" Target="../media/image37.emf"/><Relationship Id="rId21" Type="http://schemas.openxmlformats.org/officeDocument/2006/relationships/oleObject" Target="../embeddings/oleObject43.bin"/><Relationship Id="rId22" Type="http://schemas.openxmlformats.org/officeDocument/2006/relationships/oleObject" Target="../embeddings/oleObject44.bin"/><Relationship Id="rId23" Type="http://schemas.openxmlformats.org/officeDocument/2006/relationships/image" Target="../media/image27.emf"/><Relationship Id="rId24" Type="http://schemas.openxmlformats.org/officeDocument/2006/relationships/oleObject" Target="../embeddings/oleObject45.bin"/><Relationship Id="rId25" Type="http://schemas.openxmlformats.org/officeDocument/2006/relationships/image" Target="../media/image28.emf"/><Relationship Id="rId10" Type="http://schemas.openxmlformats.org/officeDocument/2006/relationships/image" Target="../media/image33.emf"/><Relationship Id="rId11" Type="http://schemas.openxmlformats.org/officeDocument/2006/relationships/oleObject" Target="../embeddings/oleObject38.bin"/><Relationship Id="rId12" Type="http://schemas.openxmlformats.org/officeDocument/2006/relationships/image" Target="../media/image34.emf"/><Relationship Id="rId13" Type="http://schemas.openxmlformats.org/officeDocument/2006/relationships/oleObject" Target="../embeddings/oleObject39.bin"/><Relationship Id="rId14" Type="http://schemas.openxmlformats.org/officeDocument/2006/relationships/image" Target="../media/image35.emf"/><Relationship Id="rId15" Type="http://schemas.openxmlformats.org/officeDocument/2006/relationships/oleObject" Target="../embeddings/oleObject40.bin"/><Relationship Id="rId16" Type="http://schemas.openxmlformats.org/officeDocument/2006/relationships/image" Target="../media/image36.emf"/><Relationship Id="rId17" Type="http://schemas.openxmlformats.org/officeDocument/2006/relationships/oleObject" Target="../embeddings/oleObject41.bin"/><Relationship Id="rId18" Type="http://schemas.openxmlformats.org/officeDocument/2006/relationships/image" Target="../media/image3.emf"/><Relationship Id="rId19" Type="http://schemas.openxmlformats.org/officeDocument/2006/relationships/oleObject" Target="../embeddings/oleObject42.bin"/><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embeddings/oleObject34.bin"/><Relationship Id="rId4" Type="http://schemas.openxmlformats.org/officeDocument/2006/relationships/image" Target="../media/image26.emf"/><Relationship Id="rId5" Type="http://schemas.openxmlformats.org/officeDocument/2006/relationships/oleObject" Target="../embeddings/oleObject35.bin"/><Relationship Id="rId6" Type="http://schemas.openxmlformats.org/officeDocument/2006/relationships/image" Target="../media/image32.emf"/><Relationship Id="rId7" Type="http://schemas.openxmlformats.org/officeDocument/2006/relationships/oleObject" Target="../embeddings/oleObject36.bin"/><Relationship Id="rId8" Type="http://schemas.openxmlformats.org/officeDocument/2006/relationships/image" Target="../media/image31.emf"/></Relationships>
</file>

<file path=ppt/slides/_rels/slide17.xml.rels><?xml version="1.0" encoding="UTF-8" standalone="yes"?>
<Relationships xmlns="http://schemas.openxmlformats.org/package/2006/relationships"><Relationship Id="rId11" Type="http://schemas.openxmlformats.org/officeDocument/2006/relationships/oleObject" Target="../embeddings/oleObject50.bin"/><Relationship Id="rId12" Type="http://schemas.openxmlformats.org/officeDocument/2006/relationships/image" Target="../media/image29.emf"/><Relationship Id="rId13" Type="http://schemas.openxmlformats.org/officeDocument/2006/relationships/oleObject" Target="../embeddings/oleObject51.bin"/><Relationship Id="rId14" Type="http://schemas.openxmlformats.org/officeDocument/2006/relationships/image" Target="../media/image30.emf"/><Relationship Id="rId15" Type="http://schemas.openxmlformats.org/officeDocument/2006/relationships/oleObject" Target="../embeddings/oleObject52.bin"/><Relationship Id="rId16" Type="http://schemas.openxmlformats.org/officeDocument/2006/relationships/image" Target="../media/image40.emf"/><Relationship Id="rId17" Type="http://schemas.openxmlformats.org/officeDocument/2006/relationships/oleObject" Target="../embeddings/oleObject53.bin"/><Relationship Id="rId18" Type="http://schemas.openxmlformats.org/officeDocument/2006/relationships/image" Target="../media/image41.emf"/><Relationship Id="rId19" Type="http://schemas.openxmlformats.org/officeDocument/2006/relationships/oleObject" Target="../embeddings/oleObject54.bin"/><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oleObject" Target="../embeddings/oleObject46.bin"/><Relationship Id="rId4" Type="http://schemas.openxmlformats.org/officeDocument/2006/relationships/image" Target="../media/image38.emf"/><Relationship Id="rId5" Type="http://schemas.openxmlformats.org/officeDocument/2006/relationships/oleObject" Target="../embeddings/oleObject47.bin"/><Relationship Id="rId6" Type="http://schemas.openxmlformats.org/officeDocument/2006/relationships/image" Target="../media/image39.emf"/><Relationship Id="rId7" Type="http://schemas.openxmlformats.org/officeDocument/2006/relationships/oleObject" Target="../embeddings/oleObject48.bin"/><Relationship Id="rId8" Type="http://schemas.openxmlformats.org/officeDocument/2006/relationships/image" Target="../media/image27.emf"/><Relationship Id="rId9" Type="http://schemas.openxmlformats.org/officeDocument/2006/relationships/oleObject" Target="../embeddings/oleObject49.bin"/><Relationship Id="rId10" Type="http://schemas.openxmlformats.org/officeDocument/2006/relationships/image" Target="../media/image28.emf"/></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58.bin"/><Relationship Id="rId20" Type="http://schemas.openxmlformats.org/officeDocument/2006/relationships/image" Target="../media/image48.emf"/><Relationship Id="rId21" Type="http://schemas.openxmlformats.org/officeDocument/2006/relationships/oleObject" Target="../embeddings/oleObject64.bin"/><Relationship Id="rId10" Type="http://schemas.openxmlformats.org/officeDocument/2006/relationships/image" Target="../media/image29.emf"/><Relationship Id="rId11" Type="http://schemas.openxmlformats.org/officeDocument/2006/relationships/oleObject" Target="../embeddings/oleObject59.bin"/><Relationship Id="rId12" Type="http://schemas.openxmlformats.org/officeDocument/2006/relationships/image" Target="../media/image44.emf"/><Relationship Id="rId13" Type="http://schemas.openxmlformats.org/officeDocument/2006/relationships/oleObject" Target="../embeddings/oleObject60.bin"/><Relationship Id="rId14" Type="http://schemas.openxmlformats.org/officeDocument/2006/relationships/image" Target="../media/image45.emf"/><Relationship Id="rId15" Type="http://schemas.openxmlformats.org/officeDocument/2006/relationships/oleObject" Target="../embeddings/oleObject61.bin"/><Relationship Id="rId16" Type="http://schemas.openxmlformats.org/officeDocument/2006/relationships/image" Target="../media/image46.emf"/><Relationship Id="rId17" Type="http://schemas.openxmlformats.org/officeDocument/2006/relationships/oleObject" Target="../embeddings/oleObject62.bin"/><Relationship Id="rId18" Type="http://schemas.openxmlformats.org/officeDocument/2006/relationships/image" Target="../media/image47.emf"/><Relationship Id="rId19" Type="http://schemas.openxmlformats.org/officeDocument/2006/relationships/oleObject" Target="../embeddings/oleObject63.bin"/><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55.bin"/><Relationship Id="rId4" Type="http://schemas.openxmlformats.org/officeDocument/2006/relationships/image" Target="../media/image42.emf"/><Relationship Id="rId5" Type="http://schemas.openxmlformats.org/officeDocument/2006/relationships/oleObject" Target="../embeddings/oleObject56.bin"/><Relationship Id="rId6" Type="http://schemas.openxmlformats.org/officeDocument/2006/relationships/image" Target="../media/image27.emf"/><Relationship Id="rId7" Type="http://schemas.openxmlformats.org/officeDocument/2006/relationships/oleObject" Target="../embeddings/oleObject57.bin"/><Relationship Id="rId8" Type="http://schemas.openxmlformats.org/officeDocument/2006/relationships/image" Target="../media/image43.emf"/></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68.bin"/><Relationship Id="rId20" Type="http://schemas.openxmlformats.org/officeDocument/2006/relationships/image" Target="../media/image54.emf"/><Relationship Id="rId10" Type="http://schemas.openxmlformats.org/officeDocument/2006/relationships/image" Target="../media/image51.emf"/><Relationship Id="rId11" Type="http://schemas.openxmlformats.org/officeDocument/2006/relationships/oleObject" Target="../embeddings/oleObject69.bin"/><Relationship Id="rId12" Type="http://schemas.openxmlformats.org/officeDocument/2006/relationships/image" Target="../media/image27.emf"/><Relationship Id="rId13" Type="http://schemas.openxmlformats.org/officeDocument/2006/relationships/oleObject" Target="../embeddings/oleObject70.bin"/><Relationship Id="rId14" Type="http://schemas.openxmlformats.org/officeDocument/2006/relationships/image" Target="../media/image52.emf"/><Relationship Id="rId15" Type="http://schemas.openxmlformats.org/officeDocument/2006/relationships/oleObject" Target="../embeddings/oleObject71.bin"/><Relationship Id="rId16" Type="http://schemas.openxmlformats.org/officeDocument/2006/relationships/image" Target="../media/image29.emf"/><Relationship Id="rId17" Type="http://schemas.openxmlformats.org/officeDocument/2006/relationships/oleObject" Target="../embeddings/oleObject72.bin"/><Relationship Id="rId18" Type="http://schemas.openxmlformats.org/officeDocument/2006/relationships/image" Target="../media/image53.emf"/><Relationship Id="rId19" Type="http://schemas.openxmlformats.org/officeDocument/2006/relationships/oleObject" Target="../embeddings/oleObject73.bin"/><Relationship Id="rId1" Type="http://schemas.openxmlformats.org/officeDocument/2006/relationships/vmlDrawing" Target="../drawings/vmlDrawing9.vml"/><Relationship Id="rId2" Type="http://schemas.openxmlformats.org/officeDocument/2006/relationships/slideLayout" Target="../slideLayouts/slideLayout2.xml"/><Relationship Id="rId3" Type="http://schemas.openxmlformats.org/officeDocument/2006/relationships/oleObject" Target="../embeddings/oleObject65.bin"/><Relationship Id="rId4" Type="http://schemas.openxmlformats.org/officeDocument/2006/relationships/image" Target="../media/image43.emf"/><Relationship Id="rId5" Type="http://schemas.openxmlformats.org/officeDocument/2006/relationships/oleObject" Target="../embeddings/oleObject66.bin"/><Relationship Id="rId6" Type="http://schemas.openxmlformats.org/officeDocument/2006/relationships/image" Target="../media/image49.emf"/><Relationship Id="rId7" Type="http://schemas.openxmlformats.org/officeDocument/2006/relationships/oleObject" Target="../embeddings/oleObject67.bin"/><Relationship Id="rId8" Type="http://schemas.openxmlformats.org/officeDocument/2006/relationships/image" Target="../media/image5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oleObject" Target="../embeddings/oleObject78.bin"/><Relationship Id="rId12" Type="http://schemas.openxmlformats.org/officeDocument/2006/relationships/image" Target="../media/image57.emf"/><Relationship Id="rId1" Type="http://schemas.openxmlformats.org/officeDocument/2006/relationships/vmlDrawing" Target="../drawings/vmlDrawing10.vml"/><Relationship Id="rId2" Type="http://schemas.openxmlformats.org/officeDocument/2006/relationships/slideLayout" Target="../slideLayouts/slideLayout2.xml"/><Relationship Id="rId3" Type="http://schemas.openxmlformats.org/officeDocument/2006/relationships/oleObject" Target="../embeddings/oleObject74.bin"/><Relationship Id="rId4" Type="http://schemas.openxmlformats.org/officeDocument/2006/relationships/image" Target="../media/image55.emf"/><Relationship Id="rId5" Type="http://schemas.openxmlformats.org/officeDocument/2006/relationships/oleObject" Target="../embeddings/oleObject75.bin"/><Relationship Id="rId6" Type="http://schemas.openxmlformats.org/officeDocument/2006/relationships/image" Target="../media/image36.emf"/><Relationship Id="rId7" Type="http://schemas.openxmlformats.org/officeDocument/2006/relationships/oleObject" Target="../embeddings/oleObject76.bin"/><Relationship Id="rId8" Type="http://schemas.openxmlformats.org/officeDocument/2006/relationships/image" Target="../media/image56.emf"/><Relationship Id="rId9" Type="http://schemas.openxmlformats.org/officeDocument/2006/relationships/oleObject" Target="../embeddings/oleObject77.bin"/><Relationship Id="rId10" Type="http://schemas.openxmlformats.org/officeDocument/2006/relationships/image" Target="../media/image5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9.bin"/><Relationship Id="rId4" Type="http://schemas.openxmlformats.org/officeDocument/2006/relationships/image" Target="../media/image58.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gif"/></Relationships>
</file>

<file path=ppt/slides/_rels/slide24.xml.rels><?xml version="1.0" encoding="UTF-8" standalone="yes"?>
<Relationships xmlns="http://schemas.openxmlformats.org/package/2006/relationships"><Relationship Id="rId11" Type="http://schemas.openxmlformats.org/officeDocument/2006/relationships/oleObject" Target="../embeddings/oleObject84.bin"/><Relationship Id="rId12" Type="http://schemas.openxmlformats.org/officeDocument/2006/relationships/image" Target="../media/image64.emf"/><Relationship Id="rId13" Type="http://schemas.openxmlformats.org/officeDocument/2006/relationships/oleObject" Target="../embeddings/oleObject85.bin"/><Relationship Id="rId14" Type="http://schemas.openxmlformats.org/officeDocument/2006/relationships/image" Target="../media/image65.emf"/><Relationship Id="rId15" Type="http://schemas.openxmlformats.org/officeDocument/2006/relationships/oleObject" Target="../embeddings/oleObject86.bin"/><Relationship Id="rId16" Type="http://schemas.openxmlformats.org/officeDocument/2006/relationships/image" Target="../media/image66.emf"/><Relationship Id="rId1" Type="http://schemas.openxmlformats.org/officeDocument/2006/relationships/vmlDrawing" Target="../drawings/vmlDrawing12.vml"/><Relationship Id="rId2" Type="http://schemas.openxmlformats.org/officeDocument/2006/relationships/slideLayout" Target="../slideLayouts/slideLayout2.xml"/><Relationship Id="rId3" Type="http://schemas.openxmlformats.org/officeDocument/2006/relationships/oleObject" Target="../embeddings/oleObject80.bin"/><Relationship Id="rId4" Type="http://schemas.openxmlformats.org/officeDocument/2006/relationships/image" Target="../media/image61.emf"/><Relationship Id="rId5" Type="http://schemas.openxmlformats.org/officeDocument/2006/relationships/oleObject" Target="../embeddings/oleObject81.bin"/><Relationship Id="rId6" Type="http://schemas.openxmlformats.org/officeDocument/2006/relationships/image" Target="../media/image58.emf"/><Relationship Id="rId7" Type="http://schemas.openxmlformats.org/officeDocument/2006/relationships/oleObject" Target="../embeddings/oleObject82.bin"/><Relationship Id="rId8" Type="http://schemas.openxmlformats.org/officeDocument/2006/relationships/image" Target="../media/image62.emf"/><Relationship Id="rId9" Type="http://schemas.openxmlformats.org/officeDocument/2006/relationships/oleObject" Target="../embeddings/oleObject83.bin"/><Relationship Id="rId10" Type="http://schemas.openxmlformats.org/officeDocument/2006/relationships/image" Target="../media/image63.emf"/></Relationships>
</file>

<file path=ppt/slides/_rels/slide25.xml.rels><?xml version="1.0" encoding="UTF-8" standalone="yes"?>
<Relationships xmlns="http://schemas.openxmlformats.org/package/2006/relationships"><Relationship Id="rId11" Type="http://schemas.openxmlformats.org/officeDocument/2006/relationships/oleObject" Target="../embeddings/oleObject91.bin"/><Relationship Id="rId12" Type="http://schemas.openxmlformats.org/officeDocument/2006/relationships/image" Target="../media/image71.emf"/><Relationship Id="rId13" Type="http://schemas.openxmlformats.org/officeDocument/2006/relationships/oleObject" Target="../embeddings/oleObject92.bin"/><Relationship Id="rId14" Type="http://schemas.openxmlformats.org/officeDocument/2006/relationships/image" Target="../media/image72.emf"/><Relationship Id="rId1" Type="http://schemas.openxmlformats.org/officeDocument/2006/relationships/vmlDrawing" Target="../drawings/vmlDrawing13.vml"/><Relationship Id="rId2" Type="http://schemas.openxmlformats.org/officeDocument/2006/relationships/slideLayout" Target="../slideLayouts/slideLayout2.xml"/><Relationship Id="rId3" Type="http://schemas.openxmlformats.org/officeDocument/2006/relationships/oleObject" Target="../embeddings/oleObject87.bin"/><Relationship Id="rId4" Type="http://schemas.openxmlformats.org/officeDocument/2006/relationships/image" Target="../media/image67.emf"/><Relationship Id="rId5" Type="http://schemas.openxmlformats.org/officeDocument/2006/relationships/oleObject" Target="../embeddings/oleObject88.bin"/><Relationship Id="rId6" Type="http://schemas.openxmlformats.org/officeDocument/2006/relationships/image" Target="../media/image68.emf"/><Relationship Id="rId7" Type="http://schemas.openxmlformats.org/officeDocument/2006/relationships/oleObject" Target="../embeddings/oleObject89.bin"/><Relationship Id="rId8" Type="http://schemas.openxmlformats.org/officeDocument/2006/relationships/image" Target="../media/image69.emf"/><Relationship Id="rId9" Type="http://schemas.openxmlformats.org/officeDocument/2006/relationships/oleObject" Target="../embeddings/oleObject90.bin"/><Relationship Id="rId10" Type="http://schemas.openxmlformats.org/officeDocument/2006/relationships/image" Target="../media/image70.emf"/></Relationships>
</file>

<file path=ppt/slides/_rels/slide26.xml.rels><?xml version="1.0" encoding="UTF-8" standalone="yes"?>
<Relationships xmlns="http://schemas.openxmlformats.org/package/2006/relationships"><Relationship Id="rId11" Type="http://schemas.openxmlformats.org/officeDocument/2006/relationships/oleObject" Target="../embeddings/oleObject97.bin"/><Relationship Id="rId12" Type="http://schemas.openxmlformats.org/officeDocument/2006/relationships/image" Target="../media/image77.emf"/><Relationship Id="rId13" Type="http://schemas.openxmlformats.org/officeDocument/2006/relationships/oleObject" Target="../embeddings/oleObject98.bin"/><Relationship Id="rId14" Type="http://schemas.openxmlformats.org/officeDocument/2006/relationships/image" Target="../media/image78.emf"/><Relationship Id="rId15" Type="http://schemas.openxmlformats.org/officeDocument/2006/relationships/oleObject" Target="../embeddings/oleObject99.bin"/><Relationship Id="rId16" Type="http://schemas.openxmlformats.org/officeDocument/2006/relationships/image" Target="../media/image79.emf"/><Relationship Id="rId17" Type="http://schemas.openxmlformats.org/officeDocument/2006/relationships/oleObject" Target="../embeddings/oleObject100.bin"/><Relationship Id="rId18" Type="http://schemas.openxmlformats.org/officeDocument/2006/relationships/image" Target="../media/image80.emf"/><Relationship Id="rId1" Type="http://schemas.openxmlformats.org/officeDocument/2006/relationships/vmlDrawing" Target="../drawings/vmlDrawing14.vml"/><Relationship Id="rId2" Type="http://schemas.openxmlformats.org/officeDocument/2006/relationships/slideLayout" Target="../slideLayouts/slideLayout2.xml"/><Relationship Id="rId3" Type="http://schemas.openxmlformats.org/officeDocument/2006/relationships/oleObject" Target="../embeddings/oleObject93.bin"/><Relationship Id="rId4" Type="http://schemas.openxmlformats.org/officeDocument/2006/relationships/image" Target="../media/image73.emf"/><Relationship Id="rId5" Type="http://schemas.openxmlformats.org/officeDocument/2006/relationships/oleObject" Target="../embeddings/oleObject94.bin"/><Relationship Id="rId6" Type="http://schemas.openxmlformats.org/officeDocument/2006/relationships/image" Target="../media/image74.emf"/><Relationship Id="rId7" Type="http://schemas.openxmlformats.org/officeDocument/2006/relationships/oleObject" Target="../embeddings/oleObject95.bin"/><Relationship Id="rId8" Type="http://schemas.openxmlformats.org/officeDocument/2006/relationships/image" Target="../media/image75.emf"/><Relationship Id="rId9" Type="http://schemas.openxmlformats.org/officeDocument/2006/relationships/oleObject" Target="../embeddings/oleObject96.bin"/><Relationship Id="rId10" Type="http://schemas.openxmlformats.org/officeDocument/2006/relationships/image" Target="../media/image76.emf"/></Relationships>
</file>

<file path=ppt/slides/_rels/slide27.xml.rels><?xml version="1.0" encoding="UTF-8" standalone="yes"?>
<Relationships xmlns="http://schemas.openxmlformats.org/package/2006/relationships"><Relationship Id="rId11" Type="http://schemas.openxmlformats.org/officeDocument/2006/relationships/oleObject" Target="../embeddings/oleObject105.bin"/><Relationship Id="rId12" Type="http://schemas.openxmlformats.org/officeDocument/2006/relationships/image" Target="../media/image85.emf"/><Relationship Id="rId13" Type="http://schemas.openxmlformats.org/officeDocument/2006/relationships/oleObject" Target="../embeddings/oleObject106.bin"/><Relationship Id="rId14" Type="http://schemas.openxmlformats.org/officeDocument/2006/relationships/image" Target="../media/image86.emf"/><Relationship Id="rId15" Type="http://schemas.openxmlformats.org/officeDocument/2006/relationships/oleObject" Target="../embeddings/oleObject107.bin"/><Relationship Id="rId16" Type="http://schemas.openxmlformats.org/officeDocument/2006/relationships/image" Target="../media/image87.emf"/><Relationship Id="rId1" Type="http://schemas.openxmlformats.org/officeDocument/2006/relationships/vmlDrawing" Target="../drawings/vmlDrawing15.vml"/><Relationship Id="rId2" Type="http://schemas.openxmlformats.org/officeDocument/2006/relationships/slideLayout" Target="../slideLayouts/slideLayout2.xml"/><Relationship Id="rId3" Type="http://schemas.openxmlformats.org/officeDocument/2006/relationships/oleObject" Target="../embeddings/oleObject101.bin"/><Relationship Id="rId4" Type="http://schemas.openxmlformats.org/officeDocument/2006/relationships/image" Target="../media/image81.emf"/><Relationship Id="rId5" Type="http://schemas.openxmlformats.org/officeDocument/2006/relationships/oleObject" Target="../embeddings/oleObject102.bin"/><Relationship Id="rId6" Type="http://schemas.openxmlformats.org/officeDocument/2006/relationships/image" Target="../media/image82.emf"/><Relationship Id="rId7" Type="http://schemas.openxmlformats.org/officeDocument/2006/relationships/oleObject" Target="../embeddings/oleObject103.bin"/><Relationship Id="rId8" Type="http://schemas.openxmlformats.org/officeDocument/2006/relationships/image" Target="../media/image83.emf"/><Relationship Id="rId9" Type="http://schemas.openxmlformats.org/officeDocument/2006/relationships/oleObject" Target="../embeddings/oleObject104.bin"/><Relationship Id="rId10" Type="http://schemas.openxmlformats.org/officeDocument/2006/relationships/image" Target="../media/image84.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08.bin"/><Relationship Id="rId4" Type="http://schemas.openxmlformats.org/officeDocument/2006/relationships/image" Target="../media/image88.emf"/><Relationship Id="rId5" Type="http://schemas.openxmlformats.org/officeDocument/2006/relationships/oleObject" Target="../embeddings/oleObject109.bin"/><Relationship Id="rId6" Type="http://schemas.openxmlformats.org/officeDocument/2006/relationships/image" Target="../media/image89.emf"/><Relationship Id="rId7" Type="http://schemas.openxmlformats.org/officeDocument/2006/relationships/oleObject" Target="../embeddings/oleObject110.bin"/><Relationship Id="rId8" Type="http://schemas.openxmlformats.org/officeDocument/2006/relationships/image" Target="../media/image61.emf"/><Relationship Id="rId9" Type="http://schemas.openxmlformats.org/officeDocument/2006/relationships/oleObject" Target="../embeddings/oleObject111.bin"/><Relationship Id="rId10" Type="http://schemas.openxmlformats.org/officeDocument/2006/relationships/image" Target="../media/image72.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oleObject" Target="../embeddings/oleObject116.bin"/><Relationship Id="rId12" Type="http://schemas.openxmlformats.org/officeDocument/2006/relationships/image" Target="../media/image94.emf"/><Relationship Id="rId1" Type="http://schemas.openxmlformats.org/officeDocument/2006/relationships/vmlDrawing" Target="../drawings/vmlDrawing17.vml"/><Relationship Id="rId2" Type="http://schemas.openxmlformats.org/officeDocument/2006/relationships/slideLayout" Target="../slideLayouts/slideLayout2.xml"/><Relationship Id="rId3" Type="http://schemas.openxmlformats.org/officeDocument/2006/relationships/oleObject" Target="../embeddings/oleObject112.bin"/><Relationship Id="rId4" Type="http://schemas.openxmlformats.org/officeDocument/2006/relationships/image" Target="../media/image90.emf"/><Relationship Id="rId5" Type="http://schemas.openxmlformats.org/officeDocument/2006/relationships/oleObject" Target="../embeddings/oleObject113.bin"/><Relationship Id="rId6" Type="http://schemas.openxmlformats.org/officeDocument/2006/relationships/image" Target="../media/image91.emf"/><Relationship Id="rId7" Type="http://schemas.openxmlformats.org/officeDocument/2006/relationships/oleObject" Target="../embeddings/oleObject114.bin"/><Relationship Id="rId8" Type="http://schemas.openxmlformats.org/officeDocument/2006/relationships/image" Target="../media/image92.emf"/><Relationship Id="rId9" Type="http://schemas.openxmlformats.org/officeDocument/2006/relationships/oleObject" Target="../embeddings/oleObject115.bin"/><Relationship Id="rId10" Type="http://schemas.openxmlformats.org/officeDocument/2006/relationships/image" Target="../media/image93.emf"/></Relationships>
</file>

<file path=ppt/slides/_rels/slide31.xml.rels><?xml version="1.0" encoding="UTF-8" standalone="yes"?>
<Relationships xmlns="http://schemas.openxmlformats.org/package/2006/relationships"><Relationship Id="rId11" Type="http://schemas.openxmlformats.org/officeDocument/2006/relationships/oleObject" Target="../embeddings/oleObject121.bin"/><Relationship Id="rId12" Type="http://schemas.openxmlformats.org/officeDocument/2006/relationships/image" Target="../media/image99.emf"/><Relationship Id="rId13" Type="http://schemas.openxmlformats.org/officeDocument/2006/relationships/oleObject" Target="../embeddings/oleObject122.bin"/><Relationship Id="rId14" Type="http://schemas.openxmlformats.org/officeDocument/2006/relationships/image" Target="../media/image100.emf"/><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oleObject" Target="../embeddings/oleObject117.bin"/><Relationship Id="rId4" Type="http://schemas.openxmlformats.org/officeDocument/2006/relationships/image" Target="../media/image95.emf"/><Relationship Id="rId5" Type="http://schemas.openxmlformats.org/officeDocument/2006/relationships/oleObject" Target="../embeddings/oleObject118.bin"/><Relationship Id="rId6" Type="http://schemas.openxmlformats.org/officeDocument/2006/relationships/image" Target="../media/image96.emf"/><Relationship Id="rId7" Type="http://schemas.openxmlformats.org/officeDocument/2006/relationships/oleObject" Target="../embeddings/oleObject119.bin"/><Relationship Id="rId8" Type="http://schemas.openxmlformats.org/officeDocument/2006/relationships/image" Target="../media/image97.emf"/><Relationship Id="rId9" Type="http://schemas.openxmlformats.org/officeDocument/2006/relationships/oleObject" Target="../embeddings/oleObject120.bin"/><Relationship Id="rId10" Type="http://schemas.openxmlformats.org/officeDocument/2006/relationships/image" Target="../media/image98.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23.bin"/><Relationship Id="rId4" Type="http://schemas.openxmlformats.org/officeDocument/2006/relationships/image" Target="../media/image101.emf"/><Relationship Id="rId5" Type="http://schemas.openxmlformats.org/officeDocument/2006/relationships/oleObject" Target="../embeddings/oleObject124.bin"/><Relationship Id="rId6" Type="http://schemas.openxmlformats.org/officeDocument/2006/relationships/image" Target="../media/image102.emf"/><Relationship Id="rId7" Type="http://schemas.openxmlformats.org/officeDocument/2006/relationships/oleObject" Target="../embeddings/oleObject125.bin"/><Relationship Id="rId8" Type="http://schemas.openxmlformats.org/officeDocument/2006/relationships/image" Target="../media/image103.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oleObject" Target="../embeddings/oleObject130.bin"/><Relationship Id="rId12" Type="http://schemas.openxmlformats.org/officeDocument/2006/relationships/image" Target="../media/image108.emf"/><Relationship Id="rId13" Type="http://schemas.openxmlformats.org/officeDocument/2006/relationships/oleObject" Target="../embeddings/oleObject131.bin"/><Relationship Id="rId14" Type="http://schemas.openxmlformats.org/officeDocument/2006/relationships/image" Target="../media/image109.emf"/><Relationship Id="rId15" Type="http://schemas.openxmlformats.org/officeDocument/2006/relationships/oleObject" Target="../embeddings/oleObject132.bin"/><Relationship Id="rId16" Type="http://schemas.openxmlformats.org/officeDocument/2006/relationships/image" Target="../media/image110.emf"/><Relationship Id="rId1" Type="http://schemas.openxmlformats.org/officeDocument/2006/relationships/vmlDrawing" Target="../drawings/vmlDrawing20.vml"/><Relationship Id="rId2" Type="http://schemas.openxmlformats.org/officeDocument/2006/relationships/slideLayout" Target="../slideLayouts/slideLayout2.xml"/><Relationship Id="rId3" Type="http://schemas.openxmlformats.org/officeDocument/2006/relationships/oleObject" Target="../embeddings/oleObject126.bin"/><Relationship Id="rId4" Type="http://schemas.openxmlformats.org/officeDocument/2006/relationships/image" Target="../media/image104.emf"/><Relationship Id="rId5" Type="http://schemas.openxmlformats.org/officeDocument/2006/relationships/oleObject" Target="../embeddings/oleObject127.bin"/><Relationship Id="rId6" Type="http://schemas.openxmlformats.org/officeDocument/2006/relationships/image" Target="../media/image105.emf"/><Relationship Id="rId7" Type="http://schemas.openxmlformats.org/officeDocument/2006/relationships/oleObject" Target="../embeddings/oleObject128.bin"/><Relationship Id="rId8" Type="http://schemas.openxmlformats.org/officeDocument/2006/relationships/image" Target="../media/image106.emf"/><Relationship Id="rId9" Type="http://schemas.openxmlformats.org/officeDocument/2006/relationships/oleObject" Target="../embeddings/oleObject129.bin"/><Relationship Id="rId10" Type="http://schemas.openxmlformats.org/officeDocument/2006/relationships/image" Target="../media/image107.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33.bin"/><Relationship Id="rId4" Type="http://schemas.openxmlformats.org/officeDocument/2006/relationships/image" Target="../media/image111.emf"/><Relationship Id="rId5" Type="http://schemas.openxmlformats.org/officeDocument/2006/relationships/oleObject" Target="../embeddings/oleObject134.bin"/><Relationship Id="rId6" Type="http://schemas.openxmlformats.org/officeDocument/2006/relationships/image" Target="../media/image112.emf"/><Relationship Id="rId7" Type="http://schemas.openxmlformats.org/officeDocument/2006/relationships/oleObject" Target="../embeddings/oleObject135.bin"/><Relationship Id="rId8" Type="http://schemas.openxmlformats.org/officeDocument/2006/relationships/image" Target="../media/image113.emf"/><Relationship Id="rId9" Type="http://schemas.openxmlformats.org/officeDocument/2006/relationships/oleObject" Target="../embeddings/oleObject136.bin"/><Relationship Id="rId10" Type="http://schemas.openxmlformats.org/officeDocument/2006/relationships/image" Target="../media/image114.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37.bin"/><Relationship Id="rId4" Type="http://schemas.openxmlformats.org/officeDocument/2006/relationships/image" Target="../media/image115.emf"/><Relationship Id="rId5" Type="http://schemas.openxmlformats.org/officeDocument/2006/relationships/image" Target="../media/image116.png"/><Relationship Id="rId6" Type="http://schemas.openxmlformats.org/officeDocument/2006/relationships/image" Target="../media/image117.png"/><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38.bin"/><Relationship Id="rId4" Type="http://schemas.openxmlformats.org/officeDocument/2006/relationships/image" Target="../media/image118.emf"/><Relationship Id="rId5" Type="http://schemas.openxmlformats.org/officeDocument/2006/relationships/oleObject" Target="../embeddings/oleObject139.bin"/><Relationship Id="rId6" Type="http://schemas.openxmlformats.org/officeDocument/2006/relationships/image" Target="../media/image106.emf"/><Relationship Id="rId7" Type="http://schemas.openxmlformats.org/officeDocument/2006/relationships/image" Target="../media/image120.png"/><Relationship Id="rId8" Type="http://schemas.openxmlformats.org/officeDocument/2006/relationships/oleObject" Target="../embeddings/oleObject140.bin"/><Relationship Id="rId9" Type="http://schemas.openxmlformats.org/officeDocument/2006/relationships/image" Target="../media/image119.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41.bin"/><Relationship Id="rId4" Type="http://schemas.openxmlformats.org/officeDocument/2006/relationships/image" Target="../media/image121.emf"/><Relationship Id="rId5" Type="http://schemas.openxmlformats.org/officeDocument/2006/relationships/oleObject" Target="../embeddings/oleObject142.bin"/><Relationship Id="rId6" Type="http://schemas.openxmlformats.org/officeDocument/2006/relationships/image" Target="../media/image3.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43.bin"/><Relationship Id="rId4" Type="http://schemas.openxmlformats.org/officeDocument/2006/relationships/image" Target="../media/image3.emf"/><Relationship Id="rId5" Type="http://schemas.openxmlformats.org/officeDocument/2006/relationships/oleObject" Target="../embeddings/oleObject144.bin"/><Relationship Id="rId6" Type="http://schemas.openxmlformats.org/officeDocument/2006/relationships/image" Target="../media/image9.emf"/><Relationship Id="rId7" Type="http://schemas.openxmlformats.org/officeDocument/2006/relationships/image" Target="../media/image123.png"/><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45.bin"/><Relationship Id="rId4" Type="http://schemas.openxmlformats.org/officeDocument/2006/relationships/image" Target="../media/image3.emf"/><Relationship Id="rId5" Type="http://schemas.openxmlformats.org/officeDocument/2006/relationships/oleObject" Target="../embeddings/oleObject146.bin"/><Relationship Id="rId6" Type="http://schemas.openxmlformats.org/officeDocument/2006/relationships/image" Target="../media/image9.emf"/><Relationship Id="rId7" Type="http://schemas.openxmlformats.org/officeDocument/2006/relationships/image" Target="../media/image124.emf"/><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47.bin"/><Relationship Id="rId4" Type="http://schemas.openxmlformats.org/officeDocument/2006/relationships/image" Target="../media/image125.emf"/><Relationship Id="rId5" Type="http://schemas.openxmlformats.org/officeDocument/2006/relationships/image" Target="../media/image126.png"/><Relationship Id="rId1" Type="http://schemas.openxmlformats.org/officeDocument/2006/relationships/vmlDrawing" Target="../drawings/vmlDrawing27.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9" Type="http://schemas.openxmlformats.org/officeDocument/2006/relationships/oleObject" Target="../embeddings/oleObject151.bin"/><Relationship Id="rId20" Type="http://schemas.openxmlformats.org/officeDocument/2006/relationships/image" Target="../media/image135.emf"/><Relationship Id="rId10" Type="http://schemas.openxmlformats.org/officeDocument/2006/relationships/image" Target="../media/image130.emf"/><Relationship Id="rId11" Type="http://schemas.openxmlformats.org/officeDocument/2006/relationships/oleObject" Target="../embeddings/oleObject152.bin"/><Relationship Id="rId12" Type="http://schemas.openxmlformats.org/officeDocument/2006/relationships/image" Target="../media/image131.emf"/><Relationship Id="rId13" Type="http://schemas.openxmlformats.org/officeDocument/2006/relationships/oleObject" Target="../embeddings/oleObject153.bin"/><Relationship Id="rId14" Type="http://schemas.openxmlformats.org/officeDocument/2006/relationships/image" Target="../media/image132.emf"/><Relationship Id="rId15" Type="http://schemas.openxmlformats.org/officeDocument/2006/relationships/oleObject" Target="../embeddings/oleObject154.bin"/><Relationship Id="rId16" Type="http://schemas.openxmlformats.org/officeDocument/2006/relationships/image" Target="../media/image133.emf"/><Relationship Id="rId17" Type="http://schemas.openxmlformats.org/officeDocument/2006/relationships/oleObject" Target="../embeddings/oleObject155.bin"/><Relationship Id="rId18" Type="http://schemas.openxmlformats.org/officeDocument/2006/relationships/image" Target="../media/image134.emf"/><Relationship Id="rId19" Type="http://schemas.openxmlformats.org/officeDocument/2006/relationships/oleObject" Target="../embeddings/oleObject156.bin"/><Relationship Id="rId1" Type="http://schemas.openxmlformats.org/officeDocument/2006/relationships/vmlDrawing" Target="../drawings/vmlDrawing28.vml"/><Relationship Id="rId2" Type="http://schemas.openxmlformats.org/officeDocument/2006/relationships/slideLayout" Target="../slideLayouts/slideLayout2.xml"/><Relationship Id="rId3" Type="http://schemas.openxmlformats.org/officeDocument/2006/relationships/oleObject" Target="../embeddings/oleObject148.bin"/><Relationship Id="rId4" Type="http://schemas.openxmlformats.org/officeDocument/2006/relationships/image" Target="../media/image127.emf"/><Relationship Id="rId5" Type="http://schemas.openxmlformats.org/officeDocument/2006/relationships/oleObject" Target="../embeddings/oleObject149.bin"/><Relationship Id="rId6" Type="http://schemas.openxmlformats.org/officeDocument/2006/relationships/image" Target="../media/image128.emf"/><Relationship Id="rId7" Type="http://schemas.openxmlformats.org/officeDocument/2006/relationships/oleObject" Target="../embeddings/oleObject150.bin"/><Relationship Id="rId8" Type="http://schemas.openxmlformats.org/officeDocument/2006/relationships/image" Target="../media/image129.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57.bin"/><Relationship Id="rId4" Type="http://schemas.openxmlformats.org/officeDocument/2006/relationships/image" Target="../media/image3.emf"/><Relationship Id="rId5" Type="http://schemas.openxmlformats.org/officeDocument/2006/relationships/oleObject" Target="../embeddings/oleObject158.bin"/><Relationship Id="rId6" Type="http://schemas.openxmlformats.org/officeDocument/2006/relationships/image" Target="../media/image136.emf"/><Relationship Id="rId7" Type="http://schemas.openxmlformats.org/officeDocument/2006/relationships/oleObject" Target="../embeddings/oleObject159.bin"/><Relationship Id="rId8" Type="http://schemas.openxmlformats.org/officeDocument/2006/relationships/image" Target="../media/image37.emf"/><Relationship Id="rId9" Type="http://schemas.openxmlformats.org/officeDocument/2006/relationships/oleObject" Target="../embeddings/oleObject160.bin"/><Relationship Id="rId10" Type="http://schemas.openxmlformats.org/officeDocument/2006/relationships/image" Target="../media/image137.emf"/><Relationship Id="rId1" Type="http://schemas.openxmlformats.org/officeDocument/2006/relationships/vmlDrawing" Target="../drawings/vmlDrawing29.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oleObject" Target="../embeddings/oleObject161.bin"/><Relationship Id="rId5" Type="http://schemas.openxmlformats.org/officeDocument/2006/relationships/image" Target="../media/image138.emf"/><Relationship Id="rId1" Type="http://schemas.openxmlformats.org/officeDocument/2006/relationships/vmlDrawing" Target="../drawings/vmlDrawing30.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1" Type="http://schemas.openxmlformats.org/officeDocument/2006/relationships/oleObject" Target="../embeddings/oleObject166.bin"/><Relationship Id="rId12" Type="http://schemas.openxmlformats.org/officeDocument/2006/relationships/image" Target="../media/image144.emf"/><Relationship Id="rId1" Type="http://schemas.openxmlformats.org/officeDocument/2006/relationships/vmlDrawing" Target="../drawings/vmlDrawing31.vml"/><Relationship Id="rId2" Type="http://schemas.openxmlformats.org/officeDocument/2006/relationships/slideLayout" Target="../slideLayouts/slideLayout2.xml"/><Relationship Id="rId3" Type="http://schemas.openxmlformats.org/officeDocument/2006/relationships/oleObject" Target="../embeddings/oleObject162.bin"/><Relationship Id="rId4" Type="http://schemas.openxmlformats.org/officeDocument/2006/relationships/image" Target="../media/image140.emf"/><Relationship Id="rId5" Type="http://schemas.openxmlformats.org/officeDocument/2006/relationships/oleObject" Target="../embeddings/oleObject163.bin"/><Relationship Id="rId6" Type="http://schemas.openxmlformats.org/officeDocument/2006/relationships/image" Target="../media/image141.emf"/><Relationship Id="rId7" Type="http://schemas.openxmlformats.org/officeDocument/2006/relationships/oleObject" Target="../embeddings/oleObject164.bin"/><Relationship Id="rId8" Type="http://schemas.openxmlformats.org/officeDocument/2006/relationships/image" Target="../media/image142.emf"/><Relationship Id="rId9" Type="http://schemas.openxmlformats.org/officeDocument/2006/relationships/oleObject" Target="../embeddings/oleObject165.bin"/><Relationship Id="rId10" Type="http://schemas.openxmlformats.org/officeDocument/2006/relationships/image" Target="../media/image143.emf"/></Relationships>
</file>

<file path=ppt/slides/_rels/slide48.xml.rels><?xml version="1.0" encoding="UTF-8" standalone="yes"?>
<Relationships xmlns="http://schemas.openxmlformats.org/package/2006/relationships"><Relationship Id="rId9" Type="http://schemas.openxmlformats.org/officeDocument/2006/relationships/oleObject" Target="../embeddings/oleObject170.bin"/><Relationship Id="rId20" Type="http://schemas.openxmlformats.org/officeDocument/2006/relationships/image" Target="../media/image148.emf"/><Relationship Id="rId21" Type="http://schemas.openxmlformats.org/officeDocument/2006/relationships/oleObject" Target="../embeddings/oleObject176.bin"/><Relationship Id="rId22" Type="http://schemas.openxmlformats.org/officeDocument/2006/relationships/image" Target="../media/image149.emf"/><Relationship Id="rId23" Type="http://schemas.openxmlformats.org/officeDocument/2006/relationships/oleObject" Target="../embeddings/oleObject177.bin"/><Relationship Id="rId24" Type="http://schemas.openxmlformats.org/officeDocument/2006/relationships/image" Target="../media/image150.emf"/><Relationship Id="rId10" Type="http://schemas.openxmlformats.org/officeDocument/2006/relationships/image" Target="../media/image145.emf"/><Relationship Id="rId11" Type="http://schemas.openxmlformats.org/officeDocument/2006/relationships/oleObject" Target="../embeddings/oleObject171.bin"/><Relationship Id="rId12" Type="http://schemas.openxmlformats.org/officeDocument/2006/relationships/image" Target="../media/image146.emf"/><Relationship Id="rId13" Type="http://schemas.openxmlformats.org/officeDocument/2006/relationships/oleObject" Target="../embeddings/oleObject172.bin"/><Relationship Id="rId14" Type="http://schemas.openxmlformats.org/officeDocument/2006/relationships/image" Target="../media/image147.emf"/><Relationship Id="rId15" Type="http://schemas.openxmlformats.org/officeDocument/2006/relationships/oleObject" Target="../embeddings/oleObject173.bin"/><Relationship Id="rId16" Type="http://schemas.openxmlformats.org/officeDocument/2006/relationships/image" Target="../media/image143.emf"/><Relationship Id="rId17" Type="http://schemas.openxmlformats.org/officeDocument/2006/relationships/oleObject" Target="../embeddings/oleObject174.bin"/><Relationship Id="rId18" Type="http://schemas.openxmlformats.org/officeDocument/2006/relationships/image" Target="../media/image144.emf"/><Relationship Id="rId19" Type="http://schemas.openxmlformats.org/officeDocument/2006/relationships/oleObject" Target="../embeddings/oleObject175.bin"/><Relationship Id="rId1" Type="http://schemas.openxmlformats.org/officeDocument/2006/relationships/vmlDrawing" Target="../drawings/vmlDrawing32.vml"/><Relationship Id="rId2" Type="http://schemas.openxmlformats.org/officeDocument/2006/relationships/slideLayout" Target="../slideLayouts/slideLayout2.xml"/><Relationship Id="rId3" Type="http://schemas.openxmlformats.org/officeDocument/2006/relationships/oleObject" Target="../embeddings/oleObject167.bin"/><Relationship Id="rId4" Type="http://schemas.openxmlformats.org/officeDocument/2006/relationships/image" Target="../media/image140.emf"/><Relationship Id="rId5" Type="http://schemas.openxmlformats.org/officeDocument/2006/relationships/oleObject" Target="../embeddings/oleObject168.bin"/><Relationship Id="rId6" Type="http://schemas.openxmlformats.org/officeDocument/2006/relationships/image" Target="../media/image141.emf"/><Relationship Id="rId7" Type="http://schemas.openxmlformats.org/officeDocument/2006/relationships/oleObject" Target="../embeddings/oleObject169.bin"/><Relationship Id="rId8" Type="http://schemas.openxmlformats.org/officeDocument/2006/relationships/image" Target="../media/image142.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78.bin"/><Relationship Id="rId4" Type="http://schemas.openxmlformats.org/officeDocument/2006/relationships/image" Target="../media/image151.emf"/><Relationship Id="rId5" Type="http://schemas.openxmlformats.org/officeDocument/2006/relationships/oleObject" Target="../embeddings/oleObject179.bin"/><Relationship Id="rId6" Type="http://schemas.openxmlformats.org/officeDocument/2006/relationships/image" Target="../media/image152.emf"/><Relationship Id="rId7" Type="http://schemas.openxmlformats.org/officeDocument/2006/relationships/oleObject" Target="../embeddings/oleObject180.bin"/><Relationship Id="rId8" Type="http://schemas.openxmlformats.org/officeDocument/2006/relationships/image" Target="../media/image147.emf"/><Relationship Id="rId9" Type="http://schemas.openxmlformats.org/officeDocument/2006/relationships/oleObject" Target="../embeddings/oleObject181.bin"/><Relationship Id="rId10" Type="http://schemas.openxmlformats.org/officeDocument/2006/relationships/image" Target="../media/image149.emf"/><Relationship Id="rId1" Type="http://schemas.openxmlformats.org/officeDocument/2006/relationships/vmlDrawing" Target="../drawings/vmlDrawing33.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9" Type="http://schemas.openxmlformats.org/officeDocument/2006/relationships/oleObject" Target="../embeddings/oleObject185.bin"/><Relationship Id="rId20" Type="http://schemas.openxmlformats.org/officeDocument/2006/relationships/image" Target="../media/image159.emf"/><Relationship Id="rId21" Type="http://schemas.openxmlformats.org/officeDocument/2006/relationships/oleObject" Target="../embeddings/oleObject191.bin"/><Relationship Id="rId22" Type="http://schemas.openxmlformats.org/officeDocument/2006/relationships/image" Target="../media/image160.emf"/><Relationship Id="rId23" Type="http://schemas.openxmlformats.org/officeDocument/2006/relationships/oleObject" Target="../embeddings/oleObject192.bin"/><Relationship Id="rId24" Type="http://schemas.openxmlformats.org/officeDocument/2006/relationships/image" Target="../media/image161.emf"/><Relationship Id="rId10" Type="http://schemas.openxmlformats.org/officeDocument/2006/relationships/image" Target="../media/image68.emf"/><Relationship Id="rId11" Type="http://schemas.openxmlformats.org/officeDocument/2006/relationships/oleObject" Target="../embeddings/oleObject186.bin"/><Relationship Id="rId12" Type="http://schemas.openxmlformats.org/officeDocument/2006/relationships/image" Target="../media/image155.emf"/><Relationship Id="rId13" Type="http://schemas.openxmlformats.org/officeDocument/2006/relationships/oleObject" Target="../embeddings/oleObject187.bin"/><Relationship Id="rId14" Type="http://schemas.openxmlformats.org/officeDocument/2006/relationships/image" Target="../media/image156.emf"/><Relationship Id="rId15" Type="http://schemas.openxmlformats.org/officeDocument/2006/relationships/oleObject" Target="../embeddings/oleObject188.bin"/><Relationship Id="rId16" Type="http://schemas.openxmlformats.org/officeDocument/2006/relationships/image" Target="../media/image157.emf"/><Relationship Id="rId17" Type="http://schemas.openxmlformats.org/officeDocument/2006/relationships/oleObject" Target="../embeddings/oleObject189.bin"/><Relationship Id="rId18" Type="http://schemas.openxmlformats.org/officeDocument/2006/relationships/image" Target="../media/image158.emf"/><Relationship Id="rId19" Type="http://schemas.openxmlformats.org/officeDocument/2006/relationships/oleObject" Target="../embeddings/oleObject190.bin"/><Relationship Id="rId1" Type="http://schemas.openxmlformats.org/officeDocument/2006/relationships/vmlDrawing" Target="../drawings/vmlDrawing34.vml"/><Relationship Id="rId2" Type="http://schemas.openxmlformats.org/officeDocument/2006/relationships/slideLayout" Target="../slideLayouts/slideLayout2.xml"/><Relationship Id="rId3" Type="http://schemas.openxmlformats.org/officeDocument/2006/relationships/oleObject" Target="../embeddings/oleObject182.bin"/><Relationship Id="rId4" Type="http://schemas.openxmlformats.org/officeDocument/2006/relationships/image" Target="../media/image153.emf"/><Relationship Id="rId5" Type="http://schemas.openxmlformats.org/officeDocument/2006/relationships/oleObject" Target="../embeddings/oleObject183.bin"/><Relationship Id="rId6" Type="http://schemas.openxmlformats.org/officeDocument/2006/relationships/image" Target="../media/image154.emf"/><Relationship Id="rId7" Type="http://schemas.openxmlformats.org/officeDocument/2006/relationships/oleObject" Target="../embeddings/oleObject184.bin"/><Relationship Id="rId8" Type="http://schemas.openxmlformats.org/officeDocument/2006/relationships/image" Target="../media/image67.emf"/></Relationships>
</file>

<file path=ppt/slides/_rels/slide51.xml.rels><?xml version="1.0" encoding="UTF-8" standalone="yes"?>
<Relationships xmlns="http://schemas.openxmlformats.org/package/2006/relationships"><Relationship Id="rId11" Type="http://schemas.openxmlformats.org/officeDocument/2006/relationships/oleObject" Target="../embeddings/oleObject197.bin"/><Relationship Id="rId12" Type="http://schemas.openxmlformats.org/officeDocument/2006/relationships/image" Target="../media/image153.emf"/><Relationship Id="rId13" Type="http://schemas.openxmlformats.org/officeDocument/2006/relationships/oleObject" Target="../embeddings/oleObject198.bin"/><Relationship Id="rId14" Type="http://schemas.openxmlformats.org/officeDocument/2006/relationships/image" Target="../media/image160.emf"/><Relationship Id="rId15" Type="http://schemas.openxmlformats.org/officeDocument/2006/relationships/oleObject" Target="../embeddings/oleObject199.bin"/><Relationship Id="rId16" Type="http://schemas.openxmlformats.org/officeDocument/2006/relationships/image" Target="../media/image166.emf"/><Relationship Id="rId17" Type="http://schemas.openxmlformats.org/officeDocument/2006/relationships/oleObject" Target="../embeddings/oleObject200.bin"/><Relationship Id="rId18" Type="http://schemas.openxmlformats.org/officeDocument/2006/relationships/image" Target="../media/image167.emf"/><Relationship Id="rId1" Type="http://schemas.openxmlformats.org/officeDocument/2006/relationships/vmlDrawing" Target="../drawings/vmlDrawing35.vml"/><Relationship Id="rId2" Type="http://schemas.openxmlformats.org/officeDocument/2006/relationships/slideLayout" Target="../slideLayouts/slideLayout2.xml"/><Relationship Id="rId3" Type="http://schemas.openxmlformats.org/officeDocument/2006/relationships/oleObject" Target="../embeddings/oleObject193.bin"/><Relationship Id="rId4" Type="http://schemas.openxmlformats.org/officeDocument/2006/relationships/image" Target="../media/image162.emf"/><Relationship Id="rId5" Type="http://schemas.openxmlformats.org/officeDocument/2006/relationships/oleObject" Target="../embeddings/oleObject194.bin"/><Relationship Id="rId6" Type="http://schemas.openxmlformats.org/officeDocument/2006/relationships/image" Target="../media/image163.emf"/><Relationship Id="rId7" Type="http://schemas.openxmlformats.org/officeDocument/2006/relationships/oleObject" Target="../embeddings/oleObject195.bin"/><Relationship Id="rId8" Type="http://schemas.openxmlformats.org/officeDocument/2006/relationships/image" Target="../media/image164.emf"/><Relationship Id="rId9" Type="http://schemas.openxmlformats.org/officeDocument/2006/relationships/oleObject" Target="../embeddings/oleObject196.bin"/><Relationship Id="rId10" Type="http://schemas.openxmlformats.org/officeDocument/2006/relationships/image" Target="../media/image165.emf"/></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204.bin"/><Relationship Id="rId20" Type="http://schemas.openxmlformats.org/officeDocument/2006/relationships/image" Target="../media/image175.emf"/><Relationship Id="rId21" Type="http://schemas.openxmlformats.org/officeDocument/2006/relationships/oleObject" Target="../embeddings/oleObject210.bin"/><Relationship Id="rId22" Type="http://schemas.openxmlformats.org/officeDocument/2006/relationships/image" Target="../media/image176.emf"/><Relationship Id="rId23" Type="http://schemas.openxmlformats.org/officeDocument/2006/relationships/oleObject" Target="../embeddings/oleObject211.bin"/><Relationship Id="rId24" Type="http://schemas.openxmlformats.org/officeDocument/2006/relationships/image" Target="../media/image177.emf"/><Relationship Id="rId25" Type="http://schemas.openxmlformats.org/officeDocument/2006/relationships/oleObject" Target="../embeddings/oleObject212.bin"/><Relationship Id="rId26" Type="http://schemas.openxmlformats.org/officeDocument/2006/relationships/image" Target="../media/image178.emf"/><Relationship Id="rId10" Type="http://schemas.openxmlformats.org/officeDocument/2006/relationships/image" Target="../media/image170.emf"/><Relationship Id="rId11" Type="http://schemas.openxmlformats.org/officeDocument/2006/relationships/oleObject" Target="../embeddings/oleObject205.bin"/><Relationship Id="rId12" Type="http://schemas.openxmlformats.org/officeDocument/2006/relationships/image" Target="../media/image171.emf"/><Relationship Id="rId13" Type="http://schemas.openxmlformats.org/officeDocument/2006/relationships/oleObject" Target="../embeddings/oleObject206.bin"/><Relationship Id="rId14" Type="http://schemas.openxmlformats.org/officeDocument/2006/relationships/image" Target="../media/image172.emf"/><Relationship Id="rId15" Type="http://schemas.openxmlformats.org/officeDocument/2006/relationships/oleObject" Target="../embeddings/oleObject207.bin"/><Relationship Id="rId16" Type="http://schemas.openxmlformats.org/officeDocument/2006/relationships/image" Target="../media/image173.emf"/><Relationship Id="rId17" Type="http://schemas.openxmlformats.org/officeDocument/2006/relationships/oleObject" Target="../embeddings/oleObject208.bin"/><Relationship Id="rId18" Type="http://schemas.openxmlformats.org/officeDocument/2006/relationships/image" Target="../media/image174.emf"/><Relationship Id="rId19" Type="http://schemas.openxmlformats.org/officeDocument/2006/relationships/oleObject" Target="../embeddings/oleObject209.bin"/><Relationship Id="rId1" Type="http://schemas.openxmlformats.org/officeDocument/2006/relationships/vmlDrawing" Target="../drawings/vmlDrawing36.vml"/><Relationship Id="rId2" Type="http://schemas.openxmlformats.org/officeDocument/2006/relationships/slideLayout" Target="../slideLayouts/slideLayout2.xml"/><Relationship Id="rId3" Type="http://schemas.openxmlformats.org/officeDocument/2006/relationships/oleObject" Target="../embeddings/oleObject201.bin"/><Relationship Id="rId4" Type="http://schemas.openxmlformats.org/officeDocument/2006/relationships/image" Target="../media/image168.emf"/><Relationship Id="rId5" Type="http://schemas.openxmlformats.org/officeDocument/2006/relationships/oleObject" Target="../embeddings/oleObject202.bin"/><Relationship Id="rId6" Type="http://schemas.openxmlformats.org/officeDocument/2006/relationships/image" Target="../media/image165.emf"/><Relationship Id="rId7" Type="http://schemas.openxmlformats.org/officeDocument/2006/relationships/oleObject" Target="../embeddings/oleObject203.bin"/><Relationship Id="rId8" Type="http://schemas.openxmlformats.org/officeDocument/2006/relationships/image" Target="../media/image169.emf"/></Relationships>
</file>

<file path=ppt/slides/_rels/slide53.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2.png"/><Relationship Id="rId1" Type="http://schemas.openxmlformats.org/officeDocument/2006/relationships/slideLayout" Target="../slideLayouts/slideLayout2.xml"/><Relationship Id="rId2" Type="http://schemas.openxmlformats.org/officeDocument/2006/relationships/image" Target="../media/image179.png"/></Relationships>
</file>

<file path=ppt/slides/_rels/slide54.xml.rels><?xml version="1.0" encoding="UTF-8" standalone="yes"?>
<Relationships xmlns="http://schemas.openxmlformats.org/package/2006/relationships"><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image" Target="../media/image188.png"/><Relationship Id="rId1" Type="http://schemas.openxmlformats.org/officeDocument/2006/relationships/slideLayout" Target="../slideLayouts/slideLayout2.xml"/><Relationship Id="rId2" Type="http://schemas.openxmlformats.org/officeDocument/2006/relationships/image" Target="../media/image1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7.emf"/><Relationship Id="rId13" Type="http://schemas.openxmlformats.org/officeDocument/2006/relationships/oleObject" Target="../embeddings/oleObject6.bin"/><Relationship Id="rId14"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3.emf"/><Relationship Id="rId5" Type="http://schemas.openxmlformats.org/officeDocument/2006/relationships/oleObject" Target="../embeddings/oleObject2.bin"/><Relationship Id="rId6" Type="http://schemas.openxmlformats.org/officeDocument/2006/relationships/image" Target="../media/image4.emf"/><Relationship Id="rId7" Type="http://schemas.openxmlformats.org/officeDocument/2006/relationships/oleObject" Target="../embeddings/oleObject3.bin"/><Relationship Id="rId8" Type="http://schemas.openxmlformats.org/officeDocument/2006/relationships/image" Target="../media/image5.emf"/><Relationship Id="rId9" Type="http://schemas.openxmlformats.org/officeDocument/2006/relationships/oleObject" Target="../embeddings/oleObject4.bin"/><Relationship Id="rId10"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0200" y="219019"/>
            <a:ext cx="8927907" cy="1877437"/>
          </a:xfrm>
          <a:prstGeom prst="rect">
            <a:avLst/>
          </a:prstGeom>
        </p:spPr>
        <p:txBody>
          <a:bodyPr wrap="square">
            <a:spAutoFit/>
          </a:bodyPr>
          <a:lstStyle/>
          <a:p>
            <a:r>
              <a:rPr lang="en-US" sz="3200" b="1" dirty="0">
                <a:latin typeface="Arial" charset="0"/>
                <a:ea typeface="Arial" charset="0"/>
                <a:cs typeface="Arial" charset="0"/>
              </a:rPr>
              <a:t>Please </a:t>
            </a:r>
            <a:r>
              <a:rPr lang="en-US" sz="3200" b="1" dirty="0" smtClean="0">
                <a:latin typeface="Arial" charset="0"/>
                <a:ea typeface="Arial" charset="0"/>
                <a:cs typeface="Arial" charset="0"/>
              </a:rPr>
              <a:t>note</a:t>
            </a:r>
            <a:endParaRPr lang="en-US" sz="2800" dirty="0">
              <a:latin typeface="Arial" charset="0"/>
              <a:ea typeface="Arial" charset="0"/>
              <a:cs typeface="Arial" charset="0"/>
            </a:endParaRPr>
          </a:p>
          <a:p>
            <a:pPr algn="l"/>
            <a:r>
              <a:rPr lang="en-US" sz="2800" dirty="0">
                <a:latin typeface="Arial" charset="0"/>
                <a:ea typeface="Arial" charset="0"/>
                <a:cs typeface="Arial" charset="0"/>
              </a:rPr>
              <a:t>There is no lecture </a:t>
            </a:r>
            <a:r>
              <a:rPr lang="en-US" sz="2800" dirty="0" smtClean="0">
                <a:latin typeface="Arial" charset="0"/>
                <a:ea typeface="Arial" charset="0"/>
                <a:cs typeface="Arial" charset="0"/>
              </a:rPr>
              <a:t>on Monday 5</a:t>
            </a:r>
            <a:r>
              <a:rPr lang="en-US" sz="2800" baseline="30000" dirty="0" smtClean="0">
                <a:latin typeface="Arial" charset="0"/>
                <a:ea typeface="Arial" charset="0"/>
                <a:cs typeface="Arial" charset="0"/>
              </a:rPr>
              <a:t>th</a:t>
            </a:r>
            <a:r>
              <a:rPr lang="en-US" sz="2800" dirty="0" smtClean="0">
                <a:latin typeface="Arial" charset="0"/>
                <a:ea typeface="Arial" charset="0"/>
                <a:cs typeface="Arial" charset="0"/>
              </a:rPr>
              <a:t> March </a:t>
            </a:r>
            <a:r>
              <a:rPr lang="en-US" sz="2800" dirty="0">
                <a:latin typeface="Arial" charset="0"/>
                <a:ea typeface="Arial" charset="0"/>
                <a:cs typeface="Arial" charset="0"/>
              </a:rPr>
              <a:t>since I am away at a </a:t>
            </a:r>
            <a:r>
              <a:rPr lang="en-US" sz="2800" dirty="0" smtClean="0">
                <a:latin typeface="Arial" charset="0"/>
                <a:ea typeface="Arial" charset="0"/>
                <a:cs typeface="Arial" charset="0"/>
              </a:rPr>
              <a:t>conference </a:t>
            </a:r>
            <a:endParaRPr lang="en-US" sz="2800" dirty="0">
              <a:latin typeface="Arial" charset="0"/>
              <a:ea typeface="Arial" charset="0"/>
              <a:cs typeface="Arial" charset="0"/>
            </a:endParaRPr>
          </a:p>
          <a:p>
            <a:pPr algn="l"/>
            <a:endParaRPr lang="en-US" sz="2800" dirty="0">
              <a:latin typeface="Arial" charset="0"/>
              <a:ea typeface="Arial" charset="0"/>
              <a:cs typeface="Arial" charset="0"/>
            </a:endParaRPr>
          </a:p>
        </p:txBody>
      </p:sp>
      <p:pic>
        <p:nvPicPr>
          <p:cNvPr id="4" name="Picture 3"/>
          <p:cNvPicPr>
            <a:picLocks noChangeAspect="1"/>
          </p:cNvPicPr>
          <p:nvPr/>
        </p:nvPicPr>
        <p:blipFill>
          <a:blip r:embed="rId3"/>
          <a:stretch>
            <a:fillRect/>
          </a:stretch>
        </p:blipFill>
        <p:spPr>
          <a:xfrm>
            <a:off x="3922628" y="1312536"/>
            <a:ext cx="852284" cy="852284"/>
          </a:xfrm>
          <a:prstGeom prst="rect">
            <a:avLst/>
          </a:prstGeom>
        </p:spPr>
      </p:pic>
      <p:sp>
        <p:nvSpPr>
          <p:cNvPr id="6" name="Rectangle 5"/>
          <p:cNvSpPr/>
          <p:nvPr/>
        </p:nvSpPr>
        <p:spPr>
          <a:xfrm>
            <a:off x="291718" y="2438676"/>
            <a:ext cx="8966389" cy="4401205"/>
          </a:xfrm>
          <a:prstGeom prst="rect">
            <a:avLst/>
          </a:prstGeom>
        </p:spPr>
        <p:txBody>
          <a:bodyPr wrap="square">
            <a:spAutoFit/>
          </a:bodyPr>
          <a:lstStyle/>
          <a:p>
            <a:pPr algn="l"/>
            <a:r>
              <a:rPr lang="en-US" sz="2800" dirty="0" smtClean="0">
                <a:latin typeface="Arial" charset="0"/>
                <a:ea typeface="Arial" charset="0"/>
                <a:cs typeface="Arial" charset="0"/>
              </a:rPr>
              <a:t>I will be </a:t>
            </a:r>
            <a:r>
              <a:rPr lang="en-US" sz="2800" dirty="0">
                <a:latin typeface="Arial" charset="0"/>
                <a:ea typeface="Arial" charset="0"/>
                <a:cs typeface="Arial" charset="0"/>
              </a:rPr>
              <a:t>away from the </a:t>
            </a:r>
            <a:r>
              <a:rPr lang="en-US" sz="2800" dirty="0" smtClean="0">
                <a:latin typeface="Arial" charset="0"/>
                <a:ea typeface="Arial" charset="0"/>
                <a:cs typeface="Arial" charset="0"/>
              </a:rPr>
              <a:t>laboratory </a:t>
            </a:r>
            <a:r>
              <a:rPr lang="en-US" sz="2800" dirty="0">
                <a:latin typeface="Arial" charset="0"/>
                <a:ea typeface="Arial" charset="0"/>
                <a:cs typeface="Arial" charset="0"/>
              </a:rPr>
              <a:t>sessions on</a:t>
            </a:r>
            <a:r>
              <a:rPr lang="en-US" sz="2800" dirty="0" smtClean="0">
                <a:latin typeface="Arial" charset="0"/>
                <a:ea typeface="Arial" charset="0"/>
                <a:cs typeface="Arial" charset="0"/>
              </a:rPr>
              <a:t>:</a:t>
            </a:r>
          </a:p>
          <a:p>
            <a:pPr marL="457200" indent="-457200" algn="l">
              <a:buFont typeface="Arial" charset="0"/>
              <a:buChar char="•"/>
            </a:pPr>
            <a:r>
              <a:rPr lang="en-US" sz="2800" dirty="0" smtClean="0">
                <a:latin typeface="Arial" charset="0"/>
                <a:ea typeface="Arial" charset="0"/>
                <a:cs typeface="Arial" charset="0"/>
              </a:rPr>
              <a:t>Thursday 1</a:t>
            </a:r>
            <a:r>
              <a:rPr lang="en-US" sz="2800" baseline="30000" dirty="0" smtClean="0">
                <a:latin typeface="Arial" charset="0"/>
                <a:ea typeface="Arial" charset="0"/>
                <a:cs typeface="Arial" charset="0"/>
              </a:rPr>
              <a:t>th</a:t>
            </a:r>
            <a:r>
              <a:rPr lang="en-US" sz="2800" dirty="0" smtClean="0">
                <a:latin typeface="Arial" charset="0"/>
                <a:ea typeface="Arial" charset="0"/>
                <a:cs typeface="Arial" charset="0"/>
              </a:rPr>
              <a:t> March</a:t>
            </a:r>
          </a:p>
          <a:p>
            <a:pPr marL="457200" indent="-457200" algn="l">
              <a:buFont typeface="Arial" charset="0"/>
              <a:buChar char="•"/>
            </a:pPr>
            <a:r>
              <a:rPr lang="en-US" sz="2800" dirty="0" smtClean="0">
                <a:latin typeface="Arial" charset="0"/>
                <a:ea typeface="Arial" charset="0"/>
                <a:cs typeface="Arial" charset="0"/>
              </a:rPr>
              <a:t>Monday 5</a:t>
            </a:r>
            <a:r>
              <a:rPr lang="en-US" sz="2800" baseline="30000" dirty="0" smtClean="0">
                <a:latin typeface="Arial" charset="0"/>
                <a:ea typeface="Arial" charset="0"/>
                <a:cs typeface="Arial" charset="0"/>
              </a:rPr>
              <a:t>th</a:t>
            </a:r>
            <a:r>
              <a:rPr lang="en-US" sz="2800" dirty="0" smtClean="0">
                <a:latin typeface="Arial" charset="0"/>
                <a:ea typeface="Arial" charset="0"/>
                <a:cs typeface="Arial" charset="0"/>
              </a:rPr>
              <a:t> </a:t>
            </a:r>
            <a:r>
              <a:rPr lang="en-US" sz="2800" dirty="0">
                <a:latin typeface="Arial" charset="0"/>
                <a:ea typeface="Arial" charset="0"/>
                <a:cs typeface="Arial" charset="0"/>
              </a:rPr>
              <a:t>March </a:t>
            </a:r>
          </a:p>
          <a:p>
            <a:pPr marL="457200" indent="-457200" algn="l">
              <a:buFont typeface="Arial" charset="0"/>
              <a:buChar char="•"/>
            </a:pPr>
            <a:r>
              <a:rPr lang="en-US" sz="2800" dirty="0" smtClean="0">
                <a:latin typeface="Arial" charset="0"/>
                <a:ea typeface="Arial" charset="0"/>
                <a:cs typeface="Arial" charset="0"/>
              </a:rPr>
              <a:t>Thursday 8</a:t>
            </a:r>
            <a:r>
              <a:rPr lang="en-US" sz="2800" baseline="30000" dirty="0" smtClean="0">
                <a:latin typeface="Arial" charset="0"/>
                <a:ea typeface="Arial" charset="0"/>
                <a:cs typeface="Arial" charset="0"/>
              </a:rPr>
              <a:t>th</a:t>
            </a:r>
            <a:r>
              <a:rPr lang="en-US" sz="2800" dirty="0" smtClean="0">
                <a:latin typeface="Arial" charset="0"/>
                <a:ea typeface="Arial" charset="0"/>
                <a:cs typeface="Arial" charset="0"/>
              </a:rPr>
              <a:t> </a:t>
            </a:r>
            <a:r>
              <a:rPr lang="en-US" sz="2800" dirty="0">
                <a:latin typeface="Arial" charset="0"/>
                <a:ea typeface="Arial" charset="0"/>
                <a:cs typeface="Arial" charset="0"/>
              </a:rPr>
              <a:t>March </a:t>
            </a:r>
            <a:endParaRPr lang="en-US" sz="2800" dirty="0" smtClean="0">
              <a:latin typeface="Arial" charset="0"/>
              <a:ea typeface="Arial" charset="0"/>
              <a:cs typeface="Arial" charset="0"/>
            </a:endParaRPr>
          </a:p>
          <a:p>
            <a:pPr marL="457200" indent="-457200" algn="l">
              <a:buFont typeface="Arial" charset="0"/>
              <a:buChar char="•"/>
            </a:pPr>
            <a:endParaRPr lang="en-US" sz="2800" dirty="0">
              <a:latin typeface="Arial" charset="0"/>
              <a:ea typeface="Arial" charset="0"/>
              <a:cs typeface="Arial" charset="0"/>
            </a:endParaRPr>
          </a:p>
          <a:p>
            <a:pPr algn="l"/>
            <a:r>
              <a:rPr lang="en-US" sz="2800" dirty="0" smtClean="0">
                <a:latin typeface="Arial" charset="0"/>
                <a:ea typeface="Arial" charset="0"/>
                <a:cs typeface="Arial" charset="0"/>
              </a:rPr>
              <a:t>The lab sessions will still run </a:t>
            </a:r>
            <a:r>
              <a:rPr lang="en-US" sz="2800" dirty="0">
                <a:latin typeface="Arial" charset="0"/>
                <a:ea typeface="Arial" charset="0"/>
                <a:cs typeface="Arial" charset="0"/>
              </a:rPr>
              <a:t>and Jake will be available for assistance </a:t>
            </a:r>
            <a:endParaRPr lang="en-US" sz="2800" dirty="0" smtClean="0">
              <a:latin typeface="Arial" charset="0"/>
              <a:ea typeface="Arial" charset="0"/>
              <a:cs typeface="Arial" charset="0"/>
            </a:endParaRPr>
          </a:p>
          <a:p>
            <a:pPr algn="l"/>
            <a:endParaRPr lang="en-US" sz="2800" dirty="0">
              <a:latin typeface="Arial" charset="0"/>
              <a:ea typeface="Arial" charset="0"/>
              <a:cs typeface="Arial" charset="0"/>
            </a:endParaRPr>
          </a:p>
          <a:p>
            <a:pPr algn="l"/>
            <a:r>
              <a:rPr lang="en-US" sz="2800" dirty="0" smtClean="0">
                <a:latin typeface="Arial" charset="0"/>
                <a:ea typeface="Arial" charset="0"/>
                <a:cs typeface="Arial" charset="0"/>
              </a:rPr>
              <a:t>I </a:t>
            </a:r>
            <a:r>
              <a:rPr lang="en-US" sz="2800" dirty="0">
                <a:latin typeface="Arial" charset="0"/>
                <a:ea typeface="Arial" charset="0"/>
                <a:cs typeface="Arial" charset="0"/>
              </a:rPr>
              <a:t>have already uploaded </a:t>
            </a:r>
            <a:r>
              <a:rPr lang="en-US" sz="2800" dirty="0" smtClean="0">
                <a:latin typeface="Arial" charset="0"/>
                <a:ea typeface="Arial" charset="0"/>
                <a:cs typeface="Arial" charset="0"/>
              </a:rPr>
              <a:t>the first part of the assessed coursework</a:t>
            </a:r>
            <a:endParaRPr lang="en-US" sz="2800" dirty="0">
              <a:latin typeface="Arial" charset="0"/>
              <a:ea typeface="Arial" charset="0"/>
              <a:cs typeface="Arial" charset="0"/>
            </a:endParaRPr>
          </a:p>
        </p:txBody>
      </p:sp>
    </p:spTree>
    <p:extLst>
      <p:ext uri="{BB962C8B-B14F-4D97-AF65-F5344CB8AC3E}">
        <p14:creationId xmlns:p14="http://schemas.microsoft.com/office/powerpoint/2010/main" val="194728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6" grpId="0" build="p" bldLvl="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State space </a:t>
            </a:r>
            <a:r>
              <a:rPr lang="en-US" sz="3200" b="1" dirty="0">
                <a:latin typeface="Arial" charset="0"/>
              </a:rPr>
              <a:t>output </a:t>
            </a:r>
            <a:r>
              <a:rPr lang="en-US" sz="3200" b="1" dirty="0" smtClean="0">
                <a:latin typeface="Arial" charset="0"/>
              </a:rPr>
              <a:t>representation </a:t>
            </a:r>
            <a:endParaRPr lang="en-US" sz="3200" b="1" dirty="0">
              <a:latin typeface="Arial" charset="0"/>
            </a:endParaRPr>
          </a:p>
        </p:txBody>
      </p:sp>
      <p:sp>
        <p:nvSpPr>
          <p:cNvPr id="17" name="Rectangle 16"/>
          <p:cNvSpPr/>
          <p:nvPr/>
        </p:nvSpPr>
        <p:spPr>
          <a:xfrm>
            <a:off x="427055" y="894484"/>
            <a:ext cx="8901796" cy="400110"/>
          </a:xfrm>
          <a:prstGeom prst="rect">
            <a:avLst/>
          </a:prstGeom>
        </p:spPr>
        <p:txBody>
          <a:bodyPr wrap="none">
            <a:spAutoFit/>
          </a:bodyPr>
          <a:lstStyle/>
          <a:p>
            <a:pPr marL="342900" indent="-342900" algn="l">
              <a:buFont typeface="Arial"/>
              <a:buChar char="•"/>
            </a:pPr>
            <a:r>
              <a:rPr lang="en-US" sz="2000" dirty="0" smtClean="0">
                <a:latin typeface="Arial" charset="0"/>
              </a:rPr>
              <a:t>Similarly we want to describe the </a:t>
            </a:r>
            <a:r>
              <a:rPr lang="en-US" sz="2000" dirty="0" smtClean="0">
                <a:solidFill>
                  <a:srgbClr val="FF0000"/>
                </a:solidFill>
                <a:latin typeface="Arial" charset="0"/>
              </a:rPr>
              <a:t>output</a:t>
            </a:r>
            <a:r>
              <a:rPr lang="en-US" sz="2000" dirty="0" smtClean="0">
                <a:latin typeface="Arial" charset="0"/>
              </a:rPr>
              <a:t> with a matrix equation of the form</a:t>
            </a:r>
          </a:p>
        </p:txBody>
      </p:sp>
      <p:graphicFrame>
        <p:nvGraphicFramePr>
          <p:cNvPr id="25" name="Object 4"/>
          <p:cNvGraphicFramePr>
            <a:graphicFrameLocks noChangeAspect="1"/>
          </p:cNvGraphicFramePr>
          <p:nvPr>
            <p:extLst>
              <p:ext uri="{D42A27DB-BD31-4B8C-83A1-F6EECF244321}">
                <p14:modId xmlns:p14="http://schemas.microsoft.com/office/powerpoint/2010/main" val="2919930999"/>
              </p:ext>
            </p:extLst>
          </p:nvPr>
        </p:nvGraphicFramePr>
        <p:xfrm>
          <a:off x="3214287" y="1517117"/>
          <a:ext cx="2054225" cy="363537"/>
        </p:xfrm>
        <a:graphic>
          <a:graphicData uri="http://schemas.openxmlformats.org/presentationml/2006/ole">
            <mc:AlternateContent xmlns:mc="http://schemas.openxmlformats.org/markup-compatibility/2006">
              <mc:Choice xmlns:v="urn:schemas-microsoft-com:vml" Requires="v">
                <p:oleObj spid="_x0000_s1099130" name="Equation" r:id="rId3" imgW="901700" imgH="177800" progId="Equation.3">
                  <p:embed/>
                </p:oleObj>
              </mc:Choice>
              <mc:Fallback>
                <p:oleObj name="Equation" r:id="rId3" imgW="901700" imgH="177800" progId="Equation.3">
                  <p:embed/>
                  <p:pic>
                    <p:nvPicPr>
                      <p:cNvPr id="0" name=""/>
                      <p:cNvPicPr>
                        <a:picLocks noChangeAspect="1" noChangeArrowheads="1"/>
                      </p:cNvPicPr>
                      <p:nvPr/>
                    </p:nvPicPr>
                    <p:blipFill>
                      <a:blip r:embed="rId4"/>
                      <a:srcRect/>
                      <a:stretch>
                        <a:fillRect/>
                      </a:stretch>
                    </p:blipFill>
                    <p:spPr bwMode="auto">
                      <a:xfrm>
                        <a:off x="3214287" y="1517117"/>
                        <a:ext cx="2054225" cy="363537"/>
                      </a:xfrm>
                      <a:prstGeom prst="rect">
                        <a:avLst/>
                      </a:prstGeom>
                      <a:noFill/>
                      <a:ln>
                        <a:noFill/>
                      </a:ln>
                      <a:effectLst/>
                      <a:extLst/>
                    </p:spPr>
                  </p:pic>
                </p:oleObj>
              </mc:Fallback>
            </mc:AlternateContent>
          </a:graphicData>
        </a:graphic>
      </p:graphicFrame>
      <p:sp>
        <p:nvSpPr>
          <p:cNvPr id="15" name="Rectangle 14"/>
          <p:cNvSpPr/>
          <p:nvPr/>
        </p:nvSpPr>
        <p:spPr>
          <a:xfrm>
            <a:off x="615062" y="2376345"/>
            <a:ext cx="940081" cy="400110"/>
          </a:xfrm>
          <a:prstGeom prst="rect">
            <a:avLst/>
          </a:prstGeom>
        </p:spPr>
        <p:txBody>
          <a:bodyPr wrap="none">
            <a:spAutoFit/>
          </a:bodyPr>
          <a:lstStyle/>
          <a:p>
            <a:pPr algn="l"/>
            <a:r>
              <a:rPr lang="en-US" sz="2000" dirty="0" smtClean="0">
                <a:latin typeface="Arial" charset="0"/>
              </a:rPr>
              <a:t>Where</a:t>
            </a:r>
          </a:p>
        </p:txBody>
      </p:sp>
      <p:graphicFrame>
        <p:nvGraphicFramePr>
          <p:cNvPr id="30" name="Object 4"/>
          <p:cNvGraphicFramePr>
            <a:graphicFrameLocks noChangeAspect="1"/>
          </p:cNvGraphicFramePr>
          <p:nvPr>
            <p:extLst>
              <p:ext uri="{D42A27DB-BD31-4B8C-83A1-F6EECF244321}">
                <p14:modId xmlns:p14="http://schemas.microsoft.com/office/powerpoint/2010/main" val="4019105121"/>
              </p:ext>
            </p:extLst>
          </p:nvPr>
        </p:nvGraphicFramePr>
        <p:xfrm>
          <a:off x="1101277" y="4138542"/>
          <a:ext cx="404813" cy="311150"/>
        </p:xfrm>
        <a:graphic>
          <a:graphicData uri="http://schemas.openxmlformats.org/presentationml/2006/ole">
            <mc:AlternateContent xmlns:mc="http://schemas.openxmlformats.org/markup-compatibility/2006">
              <mc:Choice xmlns:v="urn:schemas-microsoft-com:vml" Requires="v">
                <p:oleObj spid="_x0000_s1099131" name="Equation" r:id="rId5" imgW="177800" imgH="152400" progId="Equation.DSMT4">
                  <p:embed/>
                </p:oleObj>
              </mc:Choice>
              <mc:Fallback>
                <p:oleObj name="Equation" r:id="rId5" imgW="177800" imgH="152400" progId="Equation.DSMT4">
                  <p:embed/>
                  <p:pic>
                    <p:nvPicPr>
                      <p:cNvPr id="0" name=""/>
                      <p:cNvPicPr>
                        <a:picLocks noChangeAspect="1" noChangeArrowheads="1"/>
                      </p:cNvPicPr>
                      <p:nvPr/>
                    </p:nvPicPr>
                    <p:blipFill>
                      <a:blip r:embed="rId6"/>
                      <a:srcRect/>
                      <a:stretch>
                        <a:fillRect/>
                      </a:stretch>
                    </p:blipFill>
                    <p:spPr bwMode="auto">
                      <a:xfrm>
                        <a:off x="1101277" y="4138542"/>
                        <a:ext cx="404813" cy="311150"/>
                      </a:xfrm>
                      <a:prstGeom prst="rect">
                        <a:avLst/>
                      </a:prstGeom>
                      <a:noFill/>
                      <a:ln>
                        <a:noFill/>
                      </a:ln>
                      <a:effectLst/>
                      <a:extLst/>
                    </p:spPr>
                  </p:pic>
                </p:oleObj>
              </mc:Fallback>
            </mc:AlternateContent>
          </a:graphicData>
        </a:graphic>
      </p:graphicFrame>
      <p:sp>
        <p:nvSpPr>
          <p:cNvPr id="31" name="Rectangle 30"/>
          <p:cNvSpPr/>
          <p:nvPr/>
        </p:nvSpPr>
        <p:spPr>
          <a:xfrm>
            <a:off x="1703204" y="4117438"/>
            <a:ext cx="2210862" cy="400110"/>
          </a:xfrm>
          <a:prstGeom prst="rect">
            <a:avLst/>
          </a:prstGeom>
        </p:spPr>
        <p:txBody>
          <a:bodyPr wrap="none">
            <a:spAutoFit/>
          </a:bodyPr>
          <a:lstStyle/>
          <a:p>
            <a:pPr algn="l"/>
            <a:r>
              <a:rPr lang="en-US" sz="2000" dirty="0" smtClean="0">
                <a:latin typeface="Arial" charset="0"/>
              </a:rPr>
              <a:t>Is the state vector</a:t>
            </a:r>
          </a:p>
        </p:txBody>
      </p:sp>
      <p:sp>
        <p:nvSpPr>
          <p:cNvPr id="32" name="Rectangle 31"/>
          <p:cNvSpPr/>
          <p:nvPr/>
        </p:nvSpPr>
        <p:spPr>
          <a:xfrm>
            <a:off x="1723152" y="5383721"/>
            <a:ext cx="2351725" cy="400110"/>
          </a:xfrm>
          <a:prstGeom prst="rect">
            <a:avLst/>
          </a:prstGeom>
        </p:spPr>
        <p:txBody>
          <a:bodyPr wrap="none">
            <a:spAutoFit/>
          </a:bodyPr>
          <a:lstStyle/>
          <a:p>
            <a:pPr algn="l"/>
            <a:r>
              <a:rPr lang="en-US" sz="2000" dirty="0" smtClean="0">
                <a:latin typeface="Arial" charset="0"/>
              </a:rPr>
              <a:t>Is the control input</a:t>
            </a:r>
          </a:p>
        </p:txBody>
      </p:sp>
      <p:graphicFrame>
        <p:nvGraphicFramePr>
          <p:cNvPr id="33" name="Object 4"/>
          <p:cNvGraphicFramePr>
            <a:graphicFrameLocks noChangeAspect="1"/>
          </p:cNvGraphicFramePr>
          <p:nvPr>
            <p:extLst>
              <p:ext uri="{D42A27DB-BD31-4B8C-83A1-F6EECF244321}">
                <p14:modId xmlns:p14="http://schemas.microsoft.com/office/powerpoint/2010/main" val="1074814779"/>
              </p:ext>
            </p:extLst>
          </p:nvPr>
        </p:nvGraphicFramePr>
        <p:xfrm>
          <a:off x="1135073" y="5383721"/>
          <a:ext cx="376237" cy="312737"/>
        </p:xfrm>
        <a:graphic>
          <a:graphicData uri="http://schemas.openxmlformats.org/presentationml/2006/ole">
            <mc:AlternateContent xmlns:mc="http://schemas.openxmlformats.org/markup-compatibility/2006">
              <mc:Choice xmlns:v="urn:schemas-microsoft-com:vml" Requires="v">
                <p:oleObj spid="_x0000_s1099132" name="Equation" r:id="rId7" imgW="165100" imgH="152400" progId="Equation.DSMT4">
                  <p:embed/>
                </p:oleObj>
              </mc:Choice>
              <mc:Fallback>
                <p:oleObj name="Equation" r:id="rId7" imgW="165100" imgH="152400" progId="Equation.DSMT4">
                  <p:embed/>
                  <p:pic>
                    <p:nvPicPr>
                      <p:cNvPr id="0" name=""/>
                      <p:cNvPicPr>
                        <a:picLocks noChangeAspect="1" noChangeArrowheads="1"/>
                      </p:cNvPicPr>
                      <p:nvPr/>
                    </p:nvPicPr>
                    <p:blipFill>
                      <a:blip r:embed="rId8"/>
                      <a:srcRect/>
                      <a:stretch>
                        <a:fillRect/>
                      </a:stretch>
                    </p:blipFill>
                    <p:spPr bwMode="auto">
                      <a:xfrm>
                        <a:off x="1135073" y="5383721"/>
                        <a:ext cx="376237" cy="312737"/>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212896055"/>
              </p:ext>
            </p:extLst>
          </p:nvPr>
        </p:nvGraphicFramePr>
        <p:xfrm>
          <a:off x="1079958" y="3045332"/>
          <a:ext cx="347662" cy="311150"/>
        </p:xfrm>
        <a:graphic>
          <a:graphicData uri="http://schemas.openxmlformats.org/presentationml/2006/ole">
            <mc:AlternateContent xmlns:mc="http://schemas.openxmlformats.org/markup-compatibility/2006">
              <mc:Choice xmlns:v="urn:schemas-microsoft-com:vml" Requires="v">
                <p:oleObj spid="_x0000_s1099133" name="Equation" r:id="rId9" imgW="152400" imgH="152400" progId="Equation.3">
                  <p:embed/>
                </p:oleObj>
              </mc:Choice>
              <mc:Fallback>
                <p:oleObj name="Equation" r:id="rId9" imgW="152400" imgH="152400" progId="Equation.3">
                  <p:embed/>
                  <p:pic>
                    <p:nvPicPr>
                      <p:cNvPr id="0" name=""/>
                      <p:cNvPicPr>
                        <a:picLocks noChangeAspect="1" noChangeArrowheads="1"/>
                      </p:cNvPicPr>
                      <p:nvPr/>
                    </p:nvPicPr>
                    <p:blipFill>
                      <a:blip r:embed="rId10"/>
                      <a:srcRect/>
                      <a:stretch>
                        <a:fillRect/>
                      </a:stretch>
                    </p:blipFill>
                    <p:spPr bwMode="auto">
                      <a:xfrm>
                        <a:off x="1079958" y="3045332"/>
                        <a:ext cx="347662" cy="311150"/>
                      </a:xfrm>
                      <a:prstGeom prst="rect">
                        <a:avLst/>
                      </a:prstGeom>
                      <a:noFill/>
                      <a:ln>
                        <a:noFill/>
                      </a:ln>
                      <a:effectLst/>
                      <a:extLst/>
                    </p:spPr>
                  </p:pic>
                </p:oleObj>
              </mc:Fallback>
            </mc:AlternateContent>
          </a:graphicData>
        </a:graphic>
      </p:graphicFrame>
      <p:sp>
        <p:nvSpPr>
          <p:cNvPr id="19" name="Rectangle 18"/>
          <p:cNvSpPr/>
          <p:nvPr/>
        </p:nvSpPr>
        <p:spPr>
          <a:xfrm>
            <a:off x="1653833" y="3023469"/>
            <a:ext cx="1592103" cy="400110"/>
          </a:xfrm>
          <a:prstGeom prst="rect">
            <a:avLst/>
          </a:prstGeom>
        </p:spPr>
        <p:txBody>
          <a:bodyPr wrap="none">
            <a:spAutoFit/>
          </a:bodyPr>
          <a:lstStyle/>
          <a:p>
            <a:pPr algn="l"/>
            <a:r>
              <a:rPr lang="en-US" sz="2000" dirty="0" smtClean="0">
                <a:latin typeface="Arial" charset="0"/>
              </a:rPr>
              <a:t>Is the output</a:t>
            </a:r>
          </a:p>
        </p:txBody>
      </p:sp>
      <p:graphicFrame>
        <p:nvGraphicFramePr>
          <p:cNvPr id="20" name="Object 4"/>
          <p:cNvGraphicFramePr>
            <a:graphicFrameLocks noChangeAspect="1"/>
          </p:cNvGraphicFramePr>
          <p:nvPr>
            <p:extLst>
              <p:ext uri="{D42A27DB-BD31-4B8C-83A1-F6EECF244321}">
                <p14:modId xmlns:p14="http://schemas.microsoft.com/office/powerpoint/2010/main" val="2077871313"/>
              </p:ext>
            </p:extLst>
          </p:nvPr>
        </p:nvGraphicFramePr>
        <p:xfrm>
          <a:off x="1091070" y="3578732"/>
          <a:ext cx="347663" cy="338137"/>
        </p:xfrm>
        <a:graphic>
          <a:graphicData uri="http://schemas.openxmlformats.org/presentationml/2006/ole">
            <mc:AlternateContent xmlns:mc="http://schemas.openxmlformats.org/markup-compatibility/2006">
              <mc:Choice xmlns:v="urn:schemas-microsoft-com:vml" Requires="v">
                <p:oleObj spid="_x0000_s1099134" name="Equation" r:id="rId11" imgW="152400" imgH="165100" progId="Equation.DSMT4">
                  <p:embed/>
                </p:oleObj>
              </mc:Choice>
              <mc:Fallback>
                <p:oleObj name="Equation" r:id="rId11" imgW="152400" imgH="165100" progId="Equation.DSMT4">
                  <p:embed/>
                  <p:pic>
                    <p:nvPicPr>
                      <p:cNvPr id="0" name=""/>
                      <p:cNvPicPr>
                        <a:picLocks noChangeAspect="1" noChangeArrowheads="1"/>
                      </p:cNvPicPr>
                      <p:nvPr/>
                    </p:nvPicPr>
                    <p:blipFill>
                      <a:blip r:embed="rId12"/>
                      <a:srcRect/>
                      <a:stretch>
                        <a:fillRect/>
                      </a:stretch>
                    </p:blipFill>
                    <p:spPr bwMode="auto">
                      <a:xfrm>
                        <a:off x="1091070" y="3578732"/>
                        <a:ext cx="347663" cy="338137"/>
                      </a:xfrm>
                      <a:prstGeom prst="rect">
                        <a:avLst/>
                      </a:prstGeom>
                      <a:noFill/>
                      <a:ln>
                        <a:noFill/>
                      </a:ln>
                      <a:effectLst/>
                      <a:extLst/>
                    </p:spPr>
                  </p:pic>
                </p:oleObj>
              </mc:Fallback>
            </mc:AlternateContent>
          </a:graphicData>
        </a:graphic>
      </p:graphicFrame>
      <p:sp>
        <p:nvSpPr>
          <p:cNvPr id="21" name="Rectangle 20"/>
          <p:cNvSpPr/>
          <p:nvPr/>
        </p:nvSpPr>
        <p:spPr>
          <a:xfrm>
            <a:off x="1665702" y="3569497"/>
            <a:ext cx="4062305" cy="400110"/>
          </a:xfrm>
          <a:prstGeom prst="rect">
            <a:avLst/>
          </a:prstGeom>
        </p:spPr>
        <p:txBody>
          <a:bodyPr wrap="none">
            <a:spAutoFit/>
          </a:bodyPr>
          <a:lstStyle/>
          <a:p>
            <a:pPr algn="l"/>
            <a:r>
              <a:rPr lang="en-US" sz="2000" dirty="0" smtClean="0">
                <a:latin typeface="Arial" charset="0"/>
              </a:rPr>
              <a:t>Is the output</a:t>
            </a:r>
            <a:r>
              <a:rPr lang="en-GB" sz="2000" dirty="0">
                <a:latin typeface="Arial" charset="0"/>
              </a:rPr>
              <a:t> </a:t>
            </a:r>
            <a:r>
              <a:rPr lang="en-GB" sz="2000" dirty="0" smtClean="0">
                <a:latin typeface="Arial" charset="0"/>
              </a:rPr>
              <a:t>or observation matrix</a:t>
            </a:r>
            <a:endParaRPr lang="en-US" sz="2000" dirty="0" smtClean="0">
              <a:latin typeface="Arial" charset="0"/>
            </a:endParaRPr>
          </a:p>
        </p:txBody>
      </p:sp>
      <p:graphicFrame>
        <p:nvGraphicFramePr>
          <p:cNvPr id="36" name="Object 4"/>
          <p:cNvGraphicFramePr>
            <a:graphicFrameLocks noChangeAspect="1"/>
          </p:cNvGraphicFramePr>
          <p:nvPr>
            <p:extLst>
              <p:ext uri="{D42A27DB-BD31-4B8C-83A1-F6EECF244321}">
                <p14:modId xmlns:p14="http://schemas.microsoft.com/office/powerpoint/2010/main" val="138314519"/>
              </p:ext>
            </p:extLst>
          </p:nvPr>
        </p:nvGraphicFramePr>
        <p:xfrm>
          <a:off x="1093548" y="4742733"/>
          <a:ext cx="376237" cy="314325"/>
        </p:xfrm>
        <a:graphic>
          <a:graphicData uri="http://schemas.openxmlformats.org/presentationml/2006/ole">
            <mc:AlternateContent xmlns:mc="http://schemas.openxmlformats.org/markup-compatibility/2006">
              <mc:Choice xmlns:v="urn:schemas-microsoft-com:vml" Requires="v">
                <p:oleObj spid="_x0000_s1099135" name="Equation" r:id="rId13" imgW="165100" imgH="152400" progId="Equation.3">
                  <p:embed/>
                </p:oleObj>
              </mc:Choice>
              <mc:Fallback>
                <p:oleObj name="Equation" r:id="rId13" imgW="165100" imgH="152400" progId="Equation.3">
                  <p:embed/>
                  <p:pic>
                    <p:nvPicPr>
                      <p:cNvPr id="0" name=""/>
                      <p:cNvPicPr>
                        <a:picLocks noChangeAspect="1" noChangeArrowheads="1"/>
                      </p:cNvPicPr>
                      <p:nvPr/>
                    </p:nvPicPr>
                    <p:blipFill>
                      <a:blip r:embed="rId14"/>
                      <a:srcRect/>
                      <a:stretch>
                        <a:fillRect/>
                      </a:stretch>
                    </p:blipFill>
                    <p:spPr bwMode="auto">
                      <a:xfrm>
                        <a:off x="1093548" y="4742733"/>
                        <a:ext cx="376237" cy="314325"/>
                      </a:xfrm>
                      <a:prstGeom prst="rect">
                        <a:avLst/>
                      </a:prstGeom>
                      <a:noFill/>
                      <a:ln>
                        <a:noFill/>
                      </a:ln>
                      <a:effectLst/>
                      <a:extLst/>
                    </p:spPr>
                  </p:pic>
                </p:oleObj>
              </mc:Fallback>
            </mc:AlternateContent>
          </a:graphicData>
        </a:graphic>
      </p:graphicFrame>
      <p:sp>
        <p:nvSpPr>
          <p:cNvPr id="37" name="Rectangle 36"/>
          <p:cNvSpPr/>
          <p:nvPr/>
        </p:nvSpPr>
        <p:spPr>
          <a:xfrm>
            <a:off x="1723152" y="4742733"/>
            <a:ext cx="3163496" cy="400110"/>
          </a:xfrm>
          <a:prstGeom prst="rect">
            <a:avLst/>
          </a:prstGeom>
        </p:spPr>
        <p:txBody>
          <a:bodyPr wrap="none">
            <a:spAutoFit/>
          </a:bodyPr>
          <a:lstStyle/>
          <a:p>
            <a:pPr algn="l"/>
            <a:r>
              <a:rPr lang="en-US" sz="2000" dirty="0" smtClean="0">
                <a:latin typeface="Arial" charset="0"/>
              </a:rPr>
              <a:t>Is the </a:t>
            </a:r>
            <a:r>
              <a:rPr lang="en-GB" sz="2000" dirty="0" smtClean="0">
                <a:latin typeface="Arial" charset="0"/>
              </a:rPr>
              <a:t>transmission matrix</a:t>
            </a:r>
            <a:endParaRPr lang="en-US" sz="2000" dirty="0" smtClean="0">
              <a:latin typeface="Arial" charset="0"/>
            </a:endParaRPr>
          </a:p>
        </p:txBody>
      </p:sp>
    </p:spTree>
    <p:extLst>
      <p:ext uri="{BB962C8B-B14F-4D97-AF65-F5344CB8AC3E}">
        <p14:creationId xmlns:p14="http://schemas.microsoft.com/office/powerpoint/2010/main" val="49579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10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10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5" grpId="0"/>
      <p:bldP spid="31" grpId="0"/>
      <p:bldP spid="32" grpId="0"/>
      <p:bldP spid="19" grpId="0"/>
      <p:bldP spid="21" grpId="0"/>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48935" y="479060"/>
            <a:ext cx="9483484" cy="6378940"/>
          </a:xfrm>
          <a:prstGeom prst="rect">
            <a:avLst/>
          </a:prstGeom>
        </p:spPr>
      </p:pic>
      <p:sp>
        <p:nvSpPr>
          <p:cNvPr id="7" name="Title 1"/>
          <p:cNvSpPr txBox="1">
            <a:spLocks/>
          </p:cNvSpPr>
          <p:nvPr/>
        </p:nvSpPr>
        <p:spPr>
          <a:xfrm>
            <a:off x="0" y="6882"/>
            <a:ext cx="8960947"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State space SISO representation summary </a:t>
            </a:r>
            <a:endParaRPr lang="en-US" sz="3200" b="1" dirty="0">
              <a:latin typeface="Arial" charset="0"/>
            </a:endParaRPr>
          </a:p>
        </p:txBody>
      </p:sp>
    </p:spTree>
    <p:extLst>
      <p:ext uri="{BB962C8B-B14F-4D97-AF65-F5344CB8AC3E}">
        <p14:creationId xmlns:p14="http://schemas.microsoft.com/office/powerpoint/2010/main" val="2695004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State space representation </a:t>
            </a:r>
            <a:endParaRPr lang="en-US" sz="3200" b="1" dirty="0">
              <a:latin typeface="Arial" charset="0"/>
            </a:endParaRPr>
          </a:p>
        </p:txBody>
      </p:sp>
      <p:sp>
        <p:nvSpPr>
          <p:cNvPr id="17" name="Rectangle 16"/>
          <p:cNvSpPr/>
          <p:nvPr/>
        </p:nvSpPr>
        <p:spPr>
          <a:xfrm>
            <a:off x="249022" y="609600"/>
            <a:ext cx="6984529" cy="707886"/>
          </a:xfrm>
          <a:prstGeom prst="rect">
            <a:avLst/>
          </a:prstGeom>
        </p:spPr>
        <p:txBody>
          <a:bodyPr wrap="none">
            <a:spAutoFit/>
          </a:bodyPr>
          <a:lstStyle/>
          <a:p>
            <a:pPr algn="l"/>
            <a:r>
              <a:rPr lang="en-US" sz="2000" dirty="0" smtClean="0">
                <a:latin typeface="Arial" charset="0"/>
              </a:rPr>
              <a:t>We need to write a high order ODE as set of 1</a:t>
            </a:r>
            <a:r>
              <a:rPr lang="en-US" sz="2000" baseline="30000" dirty="0" smtClean="0">
                <a:latin typeface="Arial" charset="0"/>
              </a:rPr>
              <a:t>st</a:t>
            </a:r>
            <a:r>
              <a:rPr lang="en-US" sz="2000" dirty="0" smtClean="0">
                <a:latin typeface="Arial" charset="0"/>
              </a:rPr>
              <a:t> </a:t>
            </a:r>
            <a:r>
              <a:rPr lang="en-US" sz="2000" dirty="0">
                <a:latin typeface="Arial" charset="0"/>
              </a:rPr>
              <a:t>order </a:t>
            </a:r>
            <a:r>
              <a:rPr lang="en-US" sz="2000" dirty="0" smtClean="0">
                <a:latin typeface="Arial" charset="0"/>
              </a:rPr>
              <a:t>ODEs</a:t>
            </a:r>
          </a:p>
          <a:p>
            <a:pPr algn="l"/>
            <a:endParaRPr lang="en-US" sz="2000" dirty="0" smtClean="0">
              <a:latin typeface="Arial" charset="0"/>
            </a:endParaRPr>
          </a:p>
        </p:txBody>
      </p:sp>
      <p:graphicFrame>
        <p:nvGraphicFramePr>
          <p:cNvPr id="23" name="Object 4"/>
          <p:cNvGraphicFramePr>
            <a:graphicFrameLocks noChangeAspect="1"/>
          </p:cNvGraphicFramePr>
          <p:nvPr>
            <p:extLst>
              <p:ext uri="{D42A27DB-BD31-4B8C-83A1-F6EECF244321}">
                <p14:modId xmlns:p14="http://schemas.microsoft.com/office/powerpoint/2010/main" val="363567043"/>
              </p:ext>
            </p:extLst>
          </p:nvPr>
        </p:nvGraphicFramePr>
        <p:xfrm>
          <a:off x="3173101" y="1006114"/>
          <a:ext cx="2084387" cy="388937"/>
        </p:xfrm>
        <a:graphic>
          <a:graphicData uri="http://schemas.openxmlformats.org/presentationml/2006/ole">
            <mc:AlternateContent xmlns:mc="http://schemas.openxmlformats.org/markup-compatibility/2006">
              <mc:Choice xmlns:v="urn:schemas-microsoft-com:vml" Requires="v">
                <p:oleObj spid="_x0000_s1098177" name="Equation" r:id="rId3" imgW="914400" imgH="190500" progId="Equation.DSMT4">
                  <p:embed/>
                </p:oleObj>
              </mc:Choice>
              <mc:Fallback>
                <p:oleObj name="Equation" r:id="rId3" imgW="914400" imgH="190500" progId="Equation.DSMT4">
                  <p:embed/>
                  <p:pic>
                    <p:nvPicPr>
                      <p:cNvPr id="0" name=""/>
                      <p:cNvPicPr>
                        <a:picLocks noChangeAspect="1" noChangeArrowheads="1"/>
                      </p:cNvPicPr>
                      <p:nvPr/>
                    </p:nvPicPr>
                    <p:blipFill>
                      <a:blip r:embed="rId4"/>
                      <a:srcRect/>
                      <a:stretch>
                        <a:fillRect/>
                      </a:stretch>
                    </p:blipFill>
                    <p:spPr bwMode="auto">
                      <a:xfrm>
                        <a:off x="3173101" y="1006114"/>
                        <a:ext cx="2084387" cy="388937"/>
                      </a:xfrm>
                      <a:prstGeom prst="rect">
                        <a:avLst/>
                      </a:prstGeom>
                      <a:noFill/>
                      <a:ln>
                        <a:noFill/>
                      </a:ln>
                      <a:effectLst/>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1286977053"/>
              </p:ext>
            </p:extLst>
          </p:nvPr>
        </p:nvGraphicFramePr>
        <p:xfrm>
          <a:off x="3143072" y="1445897"/>
          <a:ext cx="2054225" cy="363537"/>
        </p:xfrm>
        <a:graphic>
          <a:graphicData uri="http://schemas.openxmlformats.org/presentationml/2006/ole">
            <mc:AlternateContent xmlns:mc="http://schemas.openxmlformats.org/markup-compatibility/2006">
              <mc:Choice xmlns:v="urn:schemas-microsoft-com:vml" Requires="v">
                <p:oleObj spid="_x0000_s1098178" name="Equation" r:id="rId5" imgW="901700" imgH="177800" progId="Equation.3">
                  <p:embed/>
                </p:oleObj>
              </mc:Choice>
              <mc:Fallback>
                <p:oleObj name="Equation" r:id="rId5" imgW="901700" imgH="177800" progId="Equation.3">
                  <p:embed/>
                  <p:pic>
                    <p:nvPicPr>
                      <p:cNvPr id="0" name=""/>
                      <p:cNvPicPr>
                        <a:picLocks noChangeAspect="1" noChangeArrowheads="1"/>
                      </p:cNvPicPr>
                      <p:nvPr/>
                    </p:nvPicPr>
                    <p:blipFill>
                      <a:blip r:embed="rId6"/>
                      <a:srcRect/>
                      <a:stretch>
                        <a:fillRect/>
                      </a:stretch>
                    </p:blipFill>
                    <p:spPr bwMode="auto">
                      <a:xfrm>
                        <a:off x="3143072" y="1445897"/>
                        <a:ext cx="2054225" cy="363537"/>
                      </a:xfrm>
                      <a:prstGeom prst="rect">
                        <a:avLst/>
                      </a:prstGeom>
                      <a:noFill/>
                      <a:ln>
                        <a:noFill/>
                      </a:ln>
                      <a:effectLst/>
                      <a:extLst/>
                    </p:spPr>
                  </p:pic>
                </p:oleObj>
              </mc:Fallback>
            </mc:AlternateContent>
          </a:graphicData>
        </a:graphic>
      </p:graphicFrame>
      <p:sp>
        <p:nvSpPr>
          <p:cNvPr id="3" name="Rectangle 2"/>
          <p:cNvSpPr/>
          <p:nvPr/>
        </p:nvSpPr>
        <p:spPr>
          <a:xfrm>
            <a:off x="197846" y="1920204"/>
            <a:ext cx="9654936" cy="1015663"/>
          </a:xfrm>
          <a:prstGeom prst="rect">
            <a:avLst/>
          </a:prstGeom>
        </p:spPr>
        <p:txBody>
          <a:bodyPr wrap="square">
            <a:spAutoFit/>
          </a:bodyPr>
          <a:lstStyle/>
          <a:p>
            <a:pPr algn="l"/>
            <a:r>
              <a:rPr lang="en-US" sz="2000" dirty="0" smtClean="0">
                <a:latin typeface="Arial" charset="0"/>
              </a:rPr>
              <a:t>For example we can </a:t>
            </a:r>
            <a:r>
              <a:rPr lang="en-US" sz="2000" dirty="0">
                <a:latin typeface="Arial" charset="0"/>
              </a:rPr>
              <a:t>rewrite a second-order differential </a:t>
            </a:r>
            <a:r>
              <a:rPr lang="en-US" sz="2000" dirty="0" smtClean="0">
                <a:latin typeface="Arial" charset="0"/>
              </a:rPr>
              <a:t>equation </a:t>
            </a:r>
            <a:r>
              <a:rPr lang="en-US" sz="2000" dirty="0">
                <a:latin typeface="Arial" charset="0"/>
              </a:rPr>
              <a:t>as a set of two first-order differential equation</a:t>
            </a:r>
            <a:r>
              <a:rPr lang="en-US" sz="2000" dirty="0" smtClean="0">
                <a:latin typeface="Arial" charset="0"/>
              </a:rPr>
              <a:t>.</a:t>
            </a:r>
            <a:endParaRPr lang="en-US" sz="2000" dirty="0">
              <a:latin typeface="Arial" charset="0"/>
            </a:endParaRPr>
          </a:p>
          <a:p>
            <a:pPr algn="l"/>
            <a:r>
              <a:rPr lang="en-US" sz="2000" dirty="0">
                <a:latin typeface="Arial" charset="0"/>
              </a:rPr>
              <a:t>Consider the following general second-order differential equation:</a:t>
            </a:r>
          </a:p>
        </p:txBody>
      </p:sp>
      <p:sp>
        <p:nvSpPr>
          <p:cNvPr id="5" name="Rectangle 4"/>
          <p:cNvSpPr/>
          <p:nvPr/>
        </p:nvSpPr>
        <p:spPr>
          <a:xfrm>
            <a:off x="197846" y="3420473"/>
            <a:ext cx="9393716" cy="707886"/>
          </a:xfrm>
          <a:prstGeom prst="rect">
            <a:avLst/>
          </a:prstGeom>
        </p:spPr>
        <p:txBody>
          <a:bodyPr wrap="square">
            <a:spAutoFit/>
          </a:bodyPr>
          <a:lstStyle/>
          <a:p>
            <a:pPr algn="l"/>
            <a:r>
              <a:rPr lang="en-US" sz="2000" dirty="0" smtClean="0">
                <a:latin typeface="Arial" charset="0"/>
              </a:rPr>
              <a:t>Where </a:t>
            </a:r>
            <a:r>
              <a:rPr lang="en-US" sz="2000" dirty="0">
                <a:latin typeface="Arial" charset="0"/>
              </a:rPr>
              <a:t>the dot denotes </a:t>
            </a:r>
            <a:r>
              <a:rPr lang="en-US" sz="2000" dirty="0" smtClean="0">
                <a:latin typeface="Arial" charset="0"/>
              </a:rPr>
              <a:t>differentiation </a:t>
            </a:r>
            <a:r>
              <a:rPr lang="en-US" sz="2000" dirty="0" err="1" smtClean="0">
                <a:latin typeface="Arial" charset="0"/>
              </a:rPr>
              <a:t>w.r.t</a:t>
            </a:r>
            <a:r>
              <a:rPr lang="en-US" sz="2000" dirty="0">
                <a:latin typeface="Arial" charset="0"/>
              </a:rPr>
              <a:t>. time</a:t>
            </a:r>
          </a:p>
          <a:p>
            <a:pPr algn="l"/>
            <a:r>
              <a:rPr lang="en-US" sz="2000" dirty="0">
                <a:latin typeface="Arial" charset="0"/>
              </a:rPr>
              <a:t>We can then define y </a:t>
            </a:r>
            <a:r>
              <a:rPr lang="en-US" sz="2000" dirty="0" smtClean="0">
                <a:latin typeface="Arial" charset="0"/>
              </a:rPr>
              <a:t>as</a:t>
            </a:r>
            <a:endParaRPr lang="en-US" sz="2000" dirty="0">
              <a:latin typeface="Arial" charset="0"/>
            </a:endParaRPr>
          </a:p>
        </p:txBody>
      </p:sp>
      <p:sp>
        <p:nvSpPr>
          <p:cNvPr id="8" name="Rectangle 7"/>
          <p:cNvSpPr/>
          <p:nvPr/>
        </p:nvSpPr>
        <p:spPr>
          <a:xfrm>
            <a:off x="344093" y="4501544"/>
            <a:ext cx="6781326" cy="400110"/>
          </a:xfrm>
          <a:prstGeom prst="rect">
            <a:avLst/>
          </a:prstGeom>
        </p:spPr>
        <p:txBody>
          <a:bodyPr wrap="square">
            <a:spAutoFit/>
          </a:bodyPr>
          <a:lstStyle/>
          <a:p>
            <a:pPr algn="l"/>
            <a:r>
              <a:rPr lang="en-US" sz="2000" dirty="0" smtClean="0">
                <a:latin typeface="Arial" charset="0"/>
              </a:rPr>
              <a:t>Differentiation of y </a:t>
            </a:r>
            <a:r>
              <a:rPr lang="en-US" sz="2000" dirty="0" err="1">
                <a:latin typeface="Arial" charset="0"/>
              </a:rPr>
              <a:t>w.r.t</a:t>
            </a:r>
            <a:r>
              <a:rPr lang="en-US" sz="2000" dirty="0">
                <a:latin typeface="Arial" charset="0"/>
              </a:rPr>
              <a:t>. time, we obtain: </a:t>
            </a:r>
          </a:p>
        </p:txBody>
      </p:sp>
      <p:graphicFrame>
        <p:nvGraphicFramePr>
          <p:cNvPr id="16" name="Object 4"/>
          <p:cNvGraphicFramePr>
            <a:graphicFrameLocks noChangeAspect="1"/>
          </p:cNvGraphicFramePr>
          <p:nvPr>
            <p:extLst>
              <p:ext uri="{D42A27DB-BD31-4B8C-83A1-F6EECF244321}">
                <p14:modId xmlns:p14="http://schemas.microsoft.com/office/powerpoint/2010/main" val="1488734545"/>
              </p:ext>
            </p:extLst>
          </p:nvPr>
        </p:nvGraphicFramePr>
        <p:xfrm>
          <a:off x="3315656" y="2939867"/>
          <a:ext cx="1590675" cy="415925"/>
        </p:xfrm>
        <a:graphic>
          <a:graphicData uri="http://schemas.openxmlformats.org/presentationml/2006/ole">
            <mc:AlternateContent xmlns:mc="http://schemas.openxmlformats.org/markup-compatibility/2006">
              <mc:Choice xmlns:v="urn:schemas-microsoft-com:vml" Requires="v">
                <p:oleObj spid="_x0000_s1098179" name="Equation" r:id="rId7" imgW="698500" imgH="203200" progId="Equation.DSMT4">
                  <p:embed/>
                </p:oleObj>
              </mc:Choice>
              <mc:Fallback>
                <p:oleObj name="Equation" r:id="rId7" imgW="698500" imgH="203200" progId="Equation.DSMT4">
                  <p:embed/>
                  <p:pic>
                    <p:nvPicPr>
                      <p:cNvPr id="0" name=""/>
                      <p:cNvPicPr>
                        <a:picLocks noChangeAspect="1" noChangeArrowheads="1"/>
                      </p:cNvPicPr>
                      <p:nvPr/>
                    </p:nvPicPr>
                    <p:blipFill>
                      <a:blip r:embed="rId8"/>
                      <a:srcRect/>
                      <a:stretch>
                        <a:fillRect/>
                      </a:stretch>
                    </p:blipFill>
                    <p:spPr bwMode="auto">
                      <a:xfrm>
                        <a:off x="3315656" y="2939867"/>
                        <a:ext cx="1590675" cy="415925"/>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994813745"/>
              </p:ext>
            </p:extLst>
          </p:nvPr>
        </p:nvGraphicFramePr>
        <p:xfrm>
          <a:off x="3294676" y="4045989"/>
          <a:ext cx="838200" cy="388937"/>
        </p:xfrm>
        <a:graphic>
          <a:graphicData uri="http://schemas.openxmlformats.org/presentationml/2006/ole">
            <mc:AlternateContent xmlns:mc="http://schemas.openxmlformats.org/markup-compatibility/2006">
              <mc:Choice xmlns:v="urn:schemas-microsoft-com:vml" Requires="v">
                <p:oleObj spid="_x0000_s1098180" name="Equation" r:id="rId9" imgW="368300" imgH="190500" progId="Equation.3">
                  <p:embed/>
                </p:oleObj>
              </mc:Choice>
              <mc:Fallback>
                <p:oleObj name="Equation" r:id="rId9" imgW="368300" imgH="190500" progId="Equation.3">
                  <p:embed/>
                  <p:pic>
                    <p:nvPicPr>
                      <p:cNvPr id="0" name=""/>
                      <p:cNvPicPr>
                        <a:picLocks noChangeAspect="1" noChangeArrowheads="1"/>
                      </p:cNvPicPr>
                      <p:nvPr/>
                    </p:nvPicPr>
                    <p:blipFill>
                      <a:blip r:embed="rId10"/>
                      <a:srcRect/>
                      <a:stretch>
                        <a:fillRect/>
                      </a:stretch>
                    </p:blipFill>
                    <p:spPr bwMode="auto">
                      <a:xfrm>
                        <a:off x="3294676" y="4045989"/>
                        <a:ext cx="838200" cy="388937"/>
                      </a:xfrm>
                      <a:prstGeom prst="rect">
                        <a:avLst/>
                      </a:prstGeom>
                      <a:noFill/>
                      <a:ln>
                        <a:noFill/>
                      </a:ln>
                      <a:effectLs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390032402"/>
              </p:ext>
            </p:extLst>
          </p:nvPr>
        </p:nvGraphicFramePr>
        <p:xfrm>
          <a:off x="3075511" y="4975252"/>
          <a:ext cx="838200" cy="388937"/>
        </p:xfrm>
        <a:graphic>
          <a:graphicData uri="http://schemas.openxmlformats.org/presentationml/2006/ole">
            <mc:AlternateContent xmlns:mc="http://schemas.openxmlformats.org/markup-compatibility/2006">
              <mc:Choice xmlns:v="urn:schemas-microsoft-com:vml" Requires="v">
                <p:oleObj spid="_x0000_s1098181" name="Equation" r:id="rId11" imgW="368300" imgH="190500" progId="Equation.DSMT4">
                  <p:embed/>
                </p:oleObj>
              </mc:Choice>
              <mc:Fallback>
                <p:oleObj name="Equation" r:id="rId11" imgW="368300" imgH="190500" progId="Equation.DSMT4">
                  <p:embed/>
                  <p:pic>
                    <p:nvPicPr>
                      <p:cNvPr id="0" name=""/>
                      <p:cNvPicPr>
                        <a:picLocks noChangeAspect="1" noChangeArrowheads="1"/>
                      </p:cNvPicPr>
                      <p:nvPr/>
                    </p:nvPicPr>
                    <p:blipFill>
                      <a:blip r:embed="rId12"/>
                      <a:srcRect/>
                      <a:stretch>
                        <a:fillRect/>
                      </a:stretch>
                    </p:blipFill>
                    <p:spPr bwMode="auto">
                      <a:xfrm>
                        <a:off x="3075511" y="4975252"/>
                        <a:ext cx="838200" cy="388937"/>
                      </a:xfrm>
                      <a:prstGeom prst="rect">
                        <a:avLst/>
                      </a:prstGeom>
                      <a:noFill/>
                      <a:ln>
                        <a:noFill/>
                      </a:ln>
                      <a:effectLs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154489770"/>
              </p:ext>
            </p:extLst>
          </p:nvPr>
        </p:nvGraphicFramePr>
        <p:xfrm>
          <a:off x="4263951" y="4926824"/>
          <a:ext cx="1284760" cy="437365"/>
        </p:xfrm>
        <a:graphic>
          <a:graphicData uri="http://schemas.openxmlformats.org/presentationml/2006/ole">
            <mc:AlternateContent xmlns:mc="http://schemas.openxmlformats.org/markup-compatibility/2006">
              <mc:Choice xmlns:v="urn:schemas-microsoft-com:vml" Requires="v">
                <p:oleObj spid="_x0000_s1098182" name="Equation" r:id="rId13" imgW="596900" imgH="203200" progId="Equation.3">
                  <p:embed/>
                </p:oleObj>
              </mc:Choice>
              <mc:Fallback>
                <p:oleObj name="Equation" r:id="rId13" imgW="596900" imgH="203200" progId="Equation.3">
                  <p:embed/>
                  <p:pic>
                    <p:nvPicPr>
                      <p:cNvPr id="0" name=""/>
                      <p:cNvPicPr/>
                      <p:nvPr/>
                    </p:nvPicPr>
                    <p:blipFill>
                      <a:blip r:embed="rId14"/>
                      <a:stretch>
                        <a:fillRect/>
                      </a:stretch>
                    </p:blipFill>
                    <p:spPr>
                      <a:xfrm>
                        <a:off x="4263951" y="4926824"/>
                        <a:ext cx="1284760" cy="437365"/>
                      </a:xfrm>
                      <a:prstGeom prst="rect">
                        <a:avLst/>
                      </a:prstGeom>
                    </p:spPr>
                  </p:pic>
                </p:oleObj>
              </mc:Fallback>
            </mc:AlternateContent>
          </a:graphicData>
        </a:graphic>
      </p:graphicFrame>
      <p:graphicFrame>
        <p:nvGraphicFramePr>
          <p:cNvPr id="21" name="Object 4"/>
          <p:cNvGraphicFramePr>
            <a:graphicFrameLocks noChangeAspect="1"/>
          </p:cNvGraphicFramePr>
          <p:nvPr>
            <p:extLst>
              <p:ext uri="{D42A27DB-BD31-4B8C-83A1-F6EECF244321}">
                <p14:modId xmlns:p14="http://schemas.microsoft.com/office/powerpoint/2010/main" val="562024841"/>
              </p:ext>
            </p:extLst>
          </p:nvPr>
        </p:nvGraphicFramePr>
        <p:xfrm>
          <a:off x="3387657" y="5861808"/>
          <a:ext cx="2054225" cy="855662"/>
        </p:xfrm>
        <a:graphic>
          <a:graphicData uri="http://schemas.openxmlformats.org/presentationml/2006/ole">
            <mc:AlternateContent xmlns:mc="http://schemas.openxmlformats.org/markup-compatibility/2006">
              <mc:Choice xmlns:v="urn:schemas-microsoft-com:vml" Requires="v">
                <p:oleObj spid="_x0000_s1098183" name="Equation" r:id="rId15" imgW="901700" imgH="419100" progId="Equation.DSMT4">
                  <p:embed/>
                </p:oleObj>
              </mc:Choice>
              <mc:Fallback>
                <p:oleObj name="Equation" r:id="rId15" imgW="901700" imgH="419100" progId="Equation.DSMT4">
                  <p:embed/>
                  <p:pic>
                    <p:nvPicPr>
                      <p:cNvPr id="0" name=""/>
                      <p:cNvPicPr>
                        <a:picLocks noChangeAspect="1" noChangeArrowheads="1"/>
                      </p:cNvPicPr>
                      <p:nvPr/>
                    </p:nvPicPr>
                    <p:blipFill>
                      <a:blip r:embed="rId16"/>
                      <a:srcRect/>
                      <a:stretch>
                        <a:fillRect/>
                      </a:stretch>
                    </p:blipFill>
                    <p:spPr bwMode="auto">
                      <a:xfrm>
                        <a:off x="3387657" y="5861808"/>
                        <a:ext cx="2054225" cy="855662"/>
                      </a:xfrm>
                      <a:prstGeom prst="rect">
                        <a:avLst/>
                      </a:prstGeom>
                      <a:noFill/>
                      <a:ln>
                        <a:noFill/>
                      </a:ln>
                      <a:effectLst/>
                      <a:extLst/>
                    </p:spPr>
                  </p:pic>
                </p:oleObj>
              </mc:Fallback>
            </mc:AlternateContent>
          </a:graphicData>
        </a:graphic>
      </p:graphicFrame>
      <p:sp>
        <p:nvSpPr>
          <p:cNvPr id="2" name="Rectangle 1"/>
          <p:cNvSpPr/>
          <p:nvPr/>
        </p:nvSpPr>
        <p:spPr>
          <a:xfrm>
            <a:off x="208441" y="5399273"/>
            <a:ext cx="9644341" cy="369332"/>
          </a:xfrm>
          <a:prstGeom prst="rect">
            <a:avLst/>
          </a:prstGeom>
        </p:spPr>
        <p:txBody>
          <a:bodyPr wrap="square">
            <a:spAutoFit/>
          </a:bodyPr>
          <a:lstStyle/>
          <a:p>
            <a:pPr algn="l"/>
            <a:r>
              <a:rPr lang="en-US" dirty="0"/>
              <a:t>Therefore, we end up with a system </a:t>
            </a:r>
            <a:r>
              <a:rPr lang="en-US"/>
              <a:t>of </a:t>
            </a:r>
            <a:r>
              <a:rPr lang="en-US" smtClean="0"/>
              <a:t>two first-order </a:t>
            </a:r>
            <a:r>
              <a:rPr lang="en-US" dirty="0"/>
              <a:t>differential equations:</a:t>
            </a:r>
          </a:p>
        </p:txBody>
      </p:sp>
    </p:spTree>
    <p:extLst>
      <p:ext uri="{BB962C8B-B14F-4D97-AF65-F5344CB8AC3E}">
        <p14:creationId xmlns:p14="http://schemas.microsoft.com/office/powerpoint/2010/main" val="42850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1000"/>
                                        <p:tgtEl>
                                          <p:spTgt spid="1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build="p" bldLvl="2"/>
      <p:bldP spid="5" grpId="0" build="p" bldLvl="2"/>
      <p:bldP spid="8"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State space representation </a:t>
            </a:r>
            <a:endParaRPr lang="en-US" sz="3200" b="1" dirty="0">
              <a:latin typeface="Arial" charset="0"/>
            </a:endParaRPr>
          </a:p>
        </p:txBody>
      </p:sp>
      <p:sp>
        <p:nvSpPr>
          <p:cNvPr id="17" name="Rectangle 16"/>
          <p:cNvSpPr/>
          <p:nvPr/>
        </p:nvSpPr>
        <p:spPr>
          <a:xfrm>
            <a:off x="289930" y="815354"/>
            <a:ext cx="9306385" cy="400110"/>
          </a:xfrm>
          <a:prstGeom prst="rect">
            <a:avLst/>
          </a:prstGeom>
        </p:spPr>
        <p:txBody>
          <a:bodyPr wrap="square">
            <a:spAutoFit/>
          </a:bodyPr>
          <a:lstStyle/>
          <a:p>
            <a:pPr algn="l"/>
            <a:r>
              <a:rPr lang="en-US" sz="2000" dirty="0"/>
              <a:t>Similarly, if we consider a general third-order </a:t>
            </a:r>
            <a:r>
              <a:rPr lang="en-US" sz="2000" dirty="0" smtClean="0"/>
              <a:t>differential </a:t>
            </a:r>
            <a:r>
              <a:rPr lang="en-US" sz="2000" dirty="0"/>
              <a:t>equation of the form:</a:t>
            </a:r>
          </a:p>
        </p:txBody>
      </p:sp>
      <p:sp>
        <p:nvSpPr>
          <p:cNvPr id="4" name="Rectangle 3"/>
          <p:cNvSpPr/>
          <p:nvPr/>
        </p:nvSpPr>
        <p:spPr>
          <a:xfrm>
            <a:off x="513528" y="1943335"/>
            <a:ext cx="4347351" cy="400110"/>
          </a:xfrm>
          <a:prstGeom prst="rect">
            <a:avLst/>
          </a:prstGeom>
        </p:spPr>
        <p:txBody>
          <a:bodyPr wrap="square">
            <a:spAutoFit/>
          </a:bodyPr>
          <a:lstStyle/>
          <a:p>
            <a:pPr algn="l"/>
            <a:r>
              <a:rPr lang="en-US" sz="2000" dirty="0"/>
              <a:t>Then we can </a:t>
            </a:r>
            <a:r>
              <a:rPr lang="en-US" sz="2000" dirty="0" smtClean="0"/>
              <a:t>define</a:t>
            </a:r>
            <a:endParaRPr lang="en-US" sz="2000" dirty="0"/>
          </a:p>
        </p:txBody>
      </p:sp>
      <p:sp>
        <p:nvSpPr>
          <p:cNvPr id="6" name="Rectangle 5"/>
          <p:cNvSpPr/>
          <p:nvPr/>
        </p:nvSpPr>
        <p:spPr>
          <a:xfrm>
            <a:off x="392007" y="4257027"/>
            <a:ext cx="9314070" cy="400110"/>
          </a:xfrm>
          <a:prstGeom prst="rect">
            <a:avLst/>
          </a:prstGeom>
        </p:spPr>
        <p:txBody>
          <a:bodyPr wrap="square">
            <a:spAutoFit/>
          </a:bodyPr>
          <a:lstStyle/>
          <a:p>
            <a:pPr algn="l"/>
            <a:r>
              <a:rPr lang="en-US" sz="2000" dirty="0"/>
              <a:t>Therefore, we end up with a system of three first-order </a:t>
            </a:r>
            <a:r>
              <a:rPr lang="en-US" sz="2000" dirty="0" smtClean="0"/>
              <a:t>differential </a:t>
            </a:r>
            <a:r>
              <a:rPr lang="en-US" sz="2000" dirty="0"/>
              <a:t>equations:</a:t>
            </a:r>
          </a:p>
        </p:txBody>
      </p:sp>
      <p:sp>
        <p:nvSpPr>
          <p:cNvPr id="8" name="Rectangle 7"/>
          <p:cNvSpPr/>
          <p:nvPr/>
        </p:nvSpPr>
        <p:spPr>
          <a:xfrm>
            <a:off x="439047" y="6150114"/>
            <a:ext cx="9466953" cy="707886"/>
          </a:xfrm>
          <a:prstGeom prst="rect">
            <a:avLst/>
          </a:prstGeom>
        </p:spPr>
        <p:txBody>
          <a:bodyPr wrap="square">
            <a:spAutoFit/>
          </a:bodyPr>
          <a:lstStyle/>
          <a:p>
            <a:pPr algn="l"/>
            <a:r>
              <a:rPr lang="en-US" sz="2000" dirty="0" smtClean="0">
                <a:solidFill>
                  <a:srgbClr val="FF0000"/>
                </a:solidFill>
              </a:rPr>
              <a:t>The </a:t>
            </a:r>
            <a:r>
              <a:rPr lang="en-US" sz="2000" dirty="0">
                <a:solidFill>
                  <a:srgbClr val="FF0000"/>
                </a:solidFill>
              </a:rPr>
              <a:t>same strategy works with an nth-order </a:t>
            </a:r>
            <a:r>
              <a:rPr lang="en-US" sz="2000" dirty="0" smtClean="0">
                <a:solidFill>
                  <a:srgbClr val="FF0000"/>
                </a:solidFill>
              </a:rPr>
              <a:t>differential equation that </a:t>
            </a:r>
            <a:r>
              <a:rPr lang="en-US" sz="2000" dirty="0">
                <a:solidFill>
                  <a:srgbClr val="FF0000"/>
                </a:solidFill>
              </a:rPr>
              <a:t>can be transformed into a set of n first-order </a:t>
            </a:r>
            <a:r>
              <a:rPr lang="en-US" sz="2000" dirty="0" smtClean="0">
                <a:solidFill>
                  <a:srgbClr val="FF0000"/>
                </a:solidFill>
              </a:rPr>
              <a:t>differential </a:t>
            </a:r>
            <a:r>
              <a:rPr lang="en-US" sz="2000" dirty="0">
                <a:solidFill>
                  <a:srgbClr val="FF0000"/>
                </a:solidFill>
              </a:rPr>
              <a:t>equation</a:t>
            </a:r>
            <a:r>
              <a:rPr lang="en-US" sz="2000" dirty="0" smtClean="0">
                <a:solidFill>
                  <a:srgbClr val="FF0000"/>
                </a:solidFill>
              </a:rPr>
              <a:t>.</a:t>
            </a:r>
            <a:endParaRPr lang="en-US" sz="2000" dirty="0">
              <a:solidFill>
                <a:srgbClr val="FF0000"/>
              </a:solidFill>
            </a:endParaRPr>
          </a:p>
        </p:txBody>
      </p:sp>
      <p:graphicFrame>
        <p:nvGraphicFramePr>
          <p:cNvPr id="16" name="Object 4"/>
          <p:cNvGraphicFramePr>
            <a:graphicFrameLocks noChangeAspect="1"/>
          </p:cNvGraphicFramePr>
          <p:nvPr>
            <p:extLst>
              <p:ext uri="{D42A27DB-BD31-4B8C-83A1-F6EECF244321}">
                <p14:modId xmlns:p14="http://schemas.microsoft.com/office/powerpoint/2010/main" val="1407686401"/>
              </p:ext>
            </p:extLst>
          </p:nvPr>
        </p:nvGraphicFramePr>
        <p:xfrm>
          <a:off x="3182035" y="1272953"/>
          <a:ext cx="1939925" cy="415925"/>
        </p:xfrm>
        <a:graphic>
          <a:graphicData uri="http://schemas.openxmlformats.org/presentationml/2006/ole">
            <mc:AlternateContent xmlns:mc="http://schemas.openxmlformats.org/markup-compatibility/2006">
              <mc:Choice xmlns:v="urn:schemas-microsoft-com:vml" Requires="v">
                <p:oleObj spid="_x0000_s1300669" name="Equation" r:id="rId3" imgW="850900" imgH="203200" progId="Equation.3">
                  <p:embed/>
                </p:oleObj>
              </mc:Choice>
              <mc:Fallback>
                <p:oleObj name="Equation" r:id="rId3" imgW="850900" imgH="203200" progId="Equation.3">
                  <p:embed/>
                  <p:pic>
                    <p:nvPicPr>
                      <p:cNvPr id="0" name=""/>
                      <p:cNvPicPr>
                        <a:picLocks noChangeAspect="1" noChangeArrowheads="1"/>
                      </p:cNvPicPr>
                      <p:nvPr/>
                    </p:nvPicPr>
                    <p:blipFill>
                      <a:blip r:embed="rId4"/>
                      <a:srcRect/>
                      <a:stretch>
                        <a:fillRect/>
                      </a:stretch>
                    </p:blipFill>
                    <p:spPr bwMode="auto">
                      <a:xfrm>
                        <a:off x="3182035" y="1272953"/>
                        <a:ext cx="1939925" cy="415925"/>
                      </a:xfrm>
                      <a:prstGeom prst="rect">
                        <a:avLst/>
                      </a:prstGeom>
                      <a:noFill/>
                      <a:ln>
                        <a:noFill/>
                      </a:ln>
                      <a:effectLst/>
                      <a:extLst/>
                    </p:spPr>
                  </p:pic>
                </p:oleObj>
              </mc:Fallback>
            </mc:AlternateContent>
          </a:graphicData>
        </a:graphic>
      </p:graphicFrame>
      <p:sp>
        <p:nvSpPr>
          <p:cNvPr id="9" name="Rectangle 8"/>
          <p:cNvSpPr/>
          <p:nvPr/>
        </p:nvSpPr>
        <p:spPr>
          <a:xfrm>
            <a:off x="481347" y="3260014"/>
            <a:ext cx="7546943" cy="400110"/>
          </a:xfrm>
          <a:prstGeom prst="rect">
            <a:avLst/>
          </a:prstGeom>
        </p:spPr>
        <p:txBody>
          <a:bodyPr wrap="square">
            <a:spAutoFit/>
          </a:bodyPr>
          <a:lstStyle/>
          <a:p>
            <a:pPr algn="l"/>
            <a:r>
              <a:rPr lang="en-US" sz="2000" dirty="0" smtClean="0"/>
              <a:t>Which after </a:t>
            </a:r>
            <a:r>
              <a:rPr lang="en-US" sz="2000" dirty="0"/>
              <a:t>time </a:t>
            </a:r>
            <a:r>
              <a:rPr lang="en-US" sz="2000" dirty="0" smtClean="0"/>
              <a:t>differentiation gives:</a:t>
            </a:r>
            <a:endParaRPr lang="en-US" sz="2000" dirty="0"/>
          </a:p>
        </p:txBody>
      </p:sp>
      <p:graphicFrame>
        <p:nvGraphicFramePr>
          <p:cNvPr id="18" name="Object 4"/>
          <p:cNvGraphicFramePr>
            <a:graphicFrameLocks noChangeAspect="1"/>
          </p:cNvGraphicFramePr>
          <p:nvPr>
            <p:extLst>
              <p:ext uri="{D42A27DB-BD31-4B8C-83A1-F6EECF244321}">
                <p14:modId xmlns:p14="http://schemas.microsoft.com/office/powerpoint/2010/main" val="3073870028"/>
              </p:ext>
            </p:extLst>
          </p:nvPr>
        </p:nvGraphicFramePr>
        <p:xfrm>
          <a:off x="3272405" y="2417120"/>
          <a:ext cx="838200" cy="388937"/>
        </p:xfrm>
        <a:graphic>
          <a:graphicData uri="http://schemas.openxmlformats.org/presentationml/2006/ole">
            <mc:AlternateContent xmlns:mc="http://schemas.openxmlformats.org/markup-compatibility/2006">
              <mc:Choice xmlns:v="urn:schemas-microsoft-com:vml" Requires="v">
                <p:oleObj spid="_x0000_s1300670" name="Equation" r:id="rId5" imgW="368300" imgH="190500" progId="Equation.3">
                  <p:embed/>
                </p:oleObj>
              </mc:Choice>
              <mc:Fallback>
                <p:oleObj name="Equation" r:id="rId5" imgW="368300" imgH="190500" progId="Equation.3">
                  <p:embed/>
                  <p:pic>
                    <p:nvPicPr>
                      <p:cNvPr id="0" name=""/>
                      <p:cNvPicPr>
                        <a:picLocks noChangeAspect="1" noChangeArrowheads="1"/>
                      </p:cNvPicPr>
                      <p:nvPr/>
                    </p:nvPicPr>
                    <p:blipFill>
                      <a:blip r:embed="rId6"/>
                      <a:srcRect/>
                      <a:stretch>
                        <a:fillRect/>
                      </a:stretch>
                    </p:blipFill>
                    <p:spPr bwMode="auto">
                      <a:xfrm>
                        <a:off x="3272405" y="2417120"/>
                        <a:ext cx="838200" cy="388937"/>
                      </a:xfrm>
                      <a:prstGeom prst="rect">
                        <a:avLst/>
                      </a:prstGeom>
                      <a:noFill/>
                      <a:ln>
                        <a:noFill/>
                      </a:ln>
                      <a:effectLs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2095605920"/>
              </p:ext>
            </p:extLst>
          </p:nvPr>
        </p:nvGraphicFramePr>
        <p:xfrm>
          <a:off x="3321316" y="2852544"/>
          <a:ext cx="1358900" cy="388937"/>
        </p:xfrm>
        <a:graphic>
          <a:graphicData uri="http://schemas.openxmlformats.org/presentationml/2006/ole">
            <mc:AlternateContent xmlns:mc="http://schemas.openxmlformats.org/markup-compatibility/2006">
              <mc:Choice xmlns:v="urn:schemas-microsoft-com:vml" Requires="v">
                <p:oleObj spid="_x0000_s1300671" name="Equation" r:id="rId7" imgW="596900" imgH="190500" progId="Equation.DSMT4">
                  <p:embed/>
                </p:oleObj>
              </mc:Choice>
              <mc:Fallback>
                <p:oleObj name="Equation" r:id="rId7" imgW="596900" imgH="190500" progId="Equation.DSMT4">
                  <p:embed/>
                  <p:pic>
                    <p:nvPicPr>
                      <p:cNvPr id="0" name=""/>
                      <p:cNvPicPr>
                        <a:picLocks noChangeAspect="1" noChangeArrowheads="1"/>
                      </p:cNvPicPr>
                      <p:nvPr/>
                    </p:nvPicPr>
                    <p:blipFill>
                      <a:blip r:embed="rId8"/>
                      <a:srcRect/>
                      <a:stretch>
                        <a:fillRect/>
                      </a:stretch>
                    </p:blipFill>
                    <p:spPr bwMode="auto">
                      <a:xfrm>
                        <a:off x="3321316" y="2852544"/>
                        <a:ext cx="1358900" cy="388937"/>
                      </a:xfrm>
                      <a:prstGeom prst="rect">
                        <a:avLst/>
                      </a:prstGeom>
                      <a:noFill/>
                      <a:ln>
                        <a:noFill/>
                      </a:ln>
                      <a:effectLs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3369927853"/>
              </p:ext>
            </p:extLst>
          </p:nvPr>
        </p:nvGraphicFramePr>
        <p:xfrm>
          <a:off x="2417763" y="3827463"/>
          <a:ext cx="838200" cy="312737"/>
        </p:xfrm>
        <a:graphic>
          <a:graphicData uri="http://schemas.openxmlformats.org/presentationml/2006/ole">
            <mc:AlternateContent xmlns:mc="http://schemas.openxmlformats.org/markup-compatibility/2006">
              <mc:Choice xmlns:v="urn:schemas-microsoft-com:vml" Requires="v">
                <p:oleObj spid="_x0000_s1300672" name="Equation" r:id="rId9" imgW="368300" imgH="152400" progId="Equation.DSMT4">
                  <p:embed/>
                </p:oleObj>
              </mc:Choice>
              <mc:Fallback>
                <p:oleObj name="Equation" r:id="rId9" imgW="368300" imgH="152400" progId="Equation.DSMT4">
                  <p:embed/>
                  <p:pic>
                    <p:nvPicPr>
                      <p:cNvPr id="0" name=""/>
                      <p:cNvPicPr>
                        <a:picLocks noChangeAspect="1" noChangeArrowheads="1"/>
                      </p:cNvPicPr>
                      <p:nvPr/>
                    </p:nvPicPr>
                    <p:blipFill>
                      <a:blip r:embed="rId10"/>
                      <a:srcRect/>
                      <a:stretch>
                        <a:fillRect/>
                      </a:stretch>
                    </p:blipFill>
                    <p:spPr bwMode="auto">
                      <a:xfrm>
                        <a:off x="2417763" y="3827463"/>
                        <a:ext cx="838200" cy="312737"/>
                      </a:xfrm>
                      <a:prstGeom prst="rect">
                        <a:avLst/>
                      </a:prstGeom>
                      <a:noFill/>
                      <a:ln>
                        <a:noFill/>
                      </a:ln>
                      <a:effectLst/>
                      <a:extLst/>
                    </p:spPr>
                  </p:pic>
                </p:oleObj>
              </mc:Fallback>
            </mc:AlternateContent>
          </a:graphicData>
        </a:graphic>
      </p:graphicFrame>
      <p:graphicFrame>
        <p:nvGraphicFramePr>
          <p:cNvPr id="21" name="Object 4"/>
          <p:cNvGraphicFramePr>
            <a:graphicFrameLocks noChangeAspect="1"/>
          </p:cNvGraphicFramePr>
          <p:nvPr>
            <p:extLst>
              <p:ext uri="{D42A27DB-BD31-4B8C-83A1-F6EECF244321}">
                <p14:modId xmlns:p14="http://schemas.microsoft.com/office/powerpoint/2010/main" val="1162737464"/>
              </p:ext>
            </p:extLst>
          </p:nvPr>
        </p:nvGraphicFramePr>
        <p:xfrm>
          <a:off x="3526582" y="3761374"/>
          <a:ext cx="1651000" cy="415925"/>
        </p:xfrm>
        <a:graphic>
          <a:graphicData uri="http://schemas.openxmlformats.org/presentationml/2006/ole">
            <mc:AlternateContent xmlns:mc="http://schemas.openxmlformats.org/markup-compatibility/2006">
              <mc:Choice xmlns:v="urn:schemas-microsoft-com:vml" Requires="v">
                <p:oleObj spid="_x0000_s1300673" name="Equation" r:id="rId11" imgW="723900" imgH="203200" progId="Equation.DSMT4">
                  <p:embed/>
                </p:oleObj>
              </mc:Choice>
              <mc:Fallback>
                <p:oleObj name="Equation" r:id="rId11" imgW="723900" imgH="203200" progId="Equation.DSMT4">
                  <p:embed/>
                  <p:pic>
                    <p:nvPicPr>
                      <p:cNvPr id="0" name=""/>
                      <p:cNvPicPr>
                        <a:picLocks noChangeAspect="1" noChangeArrowheads="1"/>
                      </p:cNvPicPr>
                      <p:nvPr/>
                    </p:nvPicPr>
                    <p:blipFill>
                      <a:blip r:embed="rId12"/>
                      <a:srcRect/>
                      <a:stretch>
                        <a:fillRect/>
                      </a:stretch>
                    </p:blipFill>
                    <p:spPr bwMode="auto">
                      <a:xfrm>
                        <a:off x="3526582" y="3761374"/>
                        <a:ext cx="1651000" cy="415925"/>
                      </a:xfrm>
                      <a:prstGeom prst="rect">
                        <a:avLst/>
                      </a:prstGeom>
                      <a:noFill/>
                      <a:ln>
                        <a:noFill/>
                      </a:ln>
                      <a:effectLst/>
                      <a:extLst/>
                    </p:spPr>
                  </p:pic>
                </p:oleObj>
              </mc:Fallback>
            </mc:AlternateContent>
          </a:graphicData>
        </a:graphic>
      </p:graphicFrame>
      <p:graphicFrame>
        <p:nvGraphicFramePr>
          <p:cNvPr id="22" name="Object 4"/>
          <p:cNvGraphicFramePr>
            <a:graphicFrameLocks noChangeAspect="1"/>
          </p:cNvGraphicFramePr>
          <p:nvPr>
            <p:extLst>
              <p:ext uri="{D42A27DB-BD31-4B8C-83A1-F6EECF244321}">
                <p14:modId xmlns:p14="http://schemas.microsoft.com/office/powerpoint/2010/main" val="1166735346"/>
              </p:ext>
            </p:extLst>
          </p:nvPr>
        </p:nvGraphicFramePr>
        <p:xfrm>
          <a:off x="5482211" y="3748399"/>
          <a:ext cx="1651000" cy="415925"/>
        </p:xfrm>
        <a:graphic>
          <a:graphicData uri="http://schemas.openxmlformats.org/presentationml/2006/ole">
            <mc:AlternateContent xmlns:mc="http://schemas.openxmlformats.org/markup-compatibility/2006">
              <mc:Choice xmlns:v="urn:schemas-microsoft-com:vml" Requires="v">
                <p:oleObj spid="_x0000_s1300674" name="Equation" r:id="rId13" imgW="723900" imgH="203200" progId="Equation.3">
                  <p:embed/>
                </p:oleObj>
              </mc:Choice>
              <mc:Fallback>
                <p:oleObj name="Equation" r:id="rId13" imgW="723900" imgH="203200" progId="Equation.3">
                  <p:embed/>
                  <p:pic>
                    <p:nvPicPr>
                      <p:cNvPr id="0" name=""/>
                      <p:cNvPicPr>
                        <a:picLocks noChangeAspect="1" noChangeArrowheads="1"/>
                      </p:cNvPicPr>
                      <p:nvPr/>
                    </p:nvPicPr>
                    <p:blipFill>
                      <a:blip r:embed="rId14"/>
                      <a:srcRect/>
                      <a:stretch>
                        <a:fillRect/>
                      </a:stretch>
                    </p:blipFill>
                    <p:spPr bwMode="auto">
                      <a:xfrm>
                        <a:off x="5482211" y="3748399"/>
                        <a:ext cx="1651000" cy="415925"/>
                      </a:xfrm>
                      <a:prstGeom prst="rect">
                        <a:avLst/>
                      </a:prstGeom>
                      <a:noFill/>
                      <a:ln>
                        <a:noFill/>
                      </a:ln>
                      <a:effectLs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1813480262"/>
              </p:ext>
            </p:extLst>
          </p:nvPr>
        </p:nvGraphicFramePr>
        <p:xfrm>
          <a:off x="3217675" y="4783776"/>
          <a:ext cx="1879600" cy="1322387"/>
        </p:xfrm>
        <a:graphic>
          <a:graphicData uri="http://schemas.openxmlformats.org/presentationml/2006/ole">
            <mc:AlternateContent xmlns:mc="http://schemas.openxmlformats.org/markup-compatibility/2006">
              <mc:Choice xmlns:v="urn:schemas-microsoft-com:vml" Requires="v">
                <p:oleObj spid="_x0000_s1300675" name="Equation" r:id="rId15" imgW="825500" imgH="647700" progId="Equation.DSMT4">
                  <p:embed/>
                </p:oleObj>
              </mc:Choice>
              <mc:Fallback>
                <p:oleObj name="Equation" r:id="rId15" imgW="825500" imgH="647700" progId="Equation.DSMT4">
                  <p:embed/>
                  <p:pic>
                    <p:nvPicPr>
                      <p:cNvPr id="0" name=""/>
                      <p:cNvPicPr>
                        <a:picLocks noChangeAspect="1" noChangeArrowheads="1"/>
                      </p:cNvPicPr>
                      <p:nvPr/>
                    </p:nvPicPr>
                    <p:blipFill>
                      <a:blip r:embed="rId16"/>
                      <a:srcRect/>
                      <a:stretch>
                        <a:fillRect/>
                      </a:stretch>
                    </p:blipFill>
                    <p:spPr bwMode="auto">
                      <a:xfrm>
                        <a:off x="3217675" y="4783776"/>
                        <a:ext cx="1879600" cy="132238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93938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10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6"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381006" y="1634067"/>
            <a:ext cx="9143999"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a:t>
            </a:r>
            <a:br>
              <a:rPr lang="en-GB" sz="3600" b="1" dirty="0">
                <a:solidFill>
                  <a:srgbClr val="FF3300"/>
                </a:solidFill>
              </a:rPr>
            </a:br>
            <a:r>
              <a:rPr lang="en-GB" sz="3600" i="1" dirty="0">
                <a:solidFill>
                  <a:srgbClr val="FF3300"/>
                </a:solidFill>
              </a:rPr>
              <a:t/>
            </a:r>
            <a:br>
              <a:rPr lang="en-GB" sz="3600" i="1" dirty="0">
                <a:solidFill>
                  <a:srgbClr val="FF3300"/>
                </a:solidFill>
              </a:rPr>
            </a:br>
            <a:r>
              <a:rPr lang="en-GB" sz="3600"/>
              <a:t>Lecture </a:t>
            </a:r>
            <a:r>
              <a:rPr lang="en-GB" sz="3600" smtClean="0"/>
              <a:t>5</a:t>
            </a:r>
            <a:r>
              <a:rPr lang="en-GB" sz="3600" dirty="0"/>
              <a:t/>
            </a:r>
            <a:br>
              <a:rPr lang="en-GB" sz="3600" dirty="0"/>
            </a:br>
            <a:r>
              <a:rPr lang="en-GB" sz="3600" dirty="0"/>
              <a:t/>
            </a:r>
            <a:br>
              <a:rPr lang="en-GB" sz="3600" dirty="0"/>
            </a:br>
            <a:r>
              <a:rPr lang="en-US" sz="3600" dirty="0">
                <a:latin typeface="Arial" charset="0"/>
              </a:rPr>
              <a:t>Mapping 2</a:t>
            </a:r>
            <a:r>
              <a:rPr lang="en-US" sz="3600" baseline="30000" dirty="0">
                <a:latin typeface="Arial" charset="0"/>
              </a:rPr>
              <a:t>nd</a:t>
            </a:r>
            <a:r>
              <a:rPr lang="en-US" sz="3600" dirty="0">
                <a:latin typeface="Arial" charset="0"/>
              </a:rPr>
              <a:t> order ODE to state space</a:t>
            </a:r>
          </a:p>
        </p:txBody>
      </p:sp>
    </p:spTree>
    <p:extLst>
      <p:ext uri="{BB962C8B-B14F-4D97-AF65-F5344CB8AC3E}">
        <p14:creationId xmlns:p14="http://schemas.microsoft.com/office/powerpoint/2010/main" val="9232235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81006" y="6882"/>
            <a:ext cx="9083919"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2</a:t>
            </a:r>
            <a:r>
              <a:rPr lang="en-US" sz="3200" b="1" baseline="30000" dirty="0">
                <a:latin typeface="Arial" charset="0"/>
              </a:rPr>
              <a:t>nd</a:t>
            </a:r>
            <a:r>
              <a:rPr lang="en-US" sz="3200" b="1" dirty="0">
                <a:latin typeface="Arial" charset="0"/>
              </a:rPr>
              <a:t> order ODE to state space: Easy case</a:t>
            </a:r>
          </a:p>
        </p:txBody>
      </p:sp>
      <p:sp>
        <p:nvSpPr>
          <p:cNvPr id="21" name="Rectangle 20"/>
          <p:cNvSpPr/>
          <p:nvPr/>
        </p:nvSpPr>
        <p:spPr>
          <a:xfrm>
            <a:off x="633298" y="609600"/>
            <a:ext cx="4147711" cy="369332"/>
          </a:xfrm>
          <a:prstGeom prst="rect">
            <a:avLst/>
          </a:prstGeom>
        </p:spPr>
        <p:txBody>
          <a:bodyPr wrap="square">
            <a:spAutoFit/>
          </a:bodyPr>
          <a:lstStyle/>
          <a:p>
            <a:pPr algn="l"/>
            <a:r>
              <a:rPr lang="en-US" dirty="0" smtClean="0">
                <a:latin typeface="Arial" charset="0"/>
              </a:rPr>
              <a:t>Consider the differential equation</a:t>
            </a:r>
            <a:endParaRPr lang="en-US" dirty="0">
              <a:latin typeface="Arial" charset="0"/>
            </a:endParaRPr>
          </a:p>
        </p:txBody>
      </p:sp>
      <p:graphicFrame>
        <p:nvGraphicFramePr>
          <p:cNvPr id="22" name="Object 4"/>
          <p:cNvGraphicFramePr>
            <a:graphicFrameLocks noChangeAspect="1"/>
          </p:cNvGraphicFramePr>
          <p:nvPr>
            <p:extLst/>
          </p:nvPr>
        </p:nvGraphicFramePr>
        <p:xfrm>
          <a:off x="737057" y="978943"/>
          <a:ext cx="2422525" cy="708025"/>
        </p:xfrm>
        <a:graphic>
          <a:graphicData uri="http://schemas.openxmlformats.org/presentationml/2006/ole">
            <mc:AlternateContent xmlns:mc="http://schemas.openxmlformats.org/markup-compatibility/2006">
              <mc:Choice xmlns:v="urn:schemas-microsoft-com:vml" Requires="v">
                <p:oleObj spid="_x0000_s1246442" name="Equation" r:id="rId3" imgW="1435100" imgH="431800" progId="Equation.3">
                  <p:embed/>
                </p:oleObj>
              </mc:Choice>
              <mc:Fallback>
                <p:oleObj name="Equation" r:id="rId3" imgW="1435100" imgH="431800" progId="Equation.3">
                  <p:embed/>
                  <p:pic>
                    <p:nvPicPr>
                      <p:cNvPr id="0" name=""/>
                      <p:cNvPicPr>
                        <a:picLocks noChangeAspect="1" noChangeArrowheads="1"/>
                      </p:cNvPicPr>
                      <p:nvPr/>
                    </p:nvPicPr>
                    <p:blipFill>
                      <a:blip r:embed="rId4"/>
                      <a:srcRect/>
                      <a:stretch>
                        <a:fillRect/>
                      </a:stretch>
                    </p:blipFill>
                    <p:spPr bwMode="auto">
                      <a:xfrm>
                        <a:off x="737057" y="978943"/>
                        <a:ext cx="2422525" cy="708025"/>
                      </a:xfrm>
                      <a:prstGeom prst="rect">
                        <a:avLst/>
                      </a:prstGeom>
                      <a:noFill/>
                      <a:ln>
                        <a:noFill/>
                      </a:ln>
                      <a:effectLst/>
                      <a:extLst/>
                    </p:spPr>
                  </p:pic>
                </p:oleObj>
              </mc:Fallback>
            </mc:AlternateContent>
          </a:graphicData>
        </a:graphic>
      </p:graphicFrame>
      <p:sp>
        <p:nvSpPr>
          <p:cNvPr id="9" name="Rectangle 8"/>
          <p:cNvSpPr/>
          <p:nvPr/>
        </p:nvSpPr>
        <p:spPr>
          <a:xfrm>
            <a:off x="633298" y="1754598"/>
            <a:ext cx="7546198" cy="369332"/>
          </a:xfrm>
          <a:prstGeom prst="rect">
            <a:avLst/>
          </a:prstGeom>
        </p:spPr>
        <p:txBody>
          <a:bodyPr wrap="square">
            <a:spAutoFit/>
          </a:bodyPr>
          <a:lstStyle/>
          <a:p>
            <a:pPr algn="l"/>
            <a:r>
              <a:rPr lang="en-US" dirty="0" smtClean="0">
                <a:latin typeface="Arial" charset="0"/>
              </a:rPr>
              <a:t>Re-writing  with highest derivative on the LHS we have</a:t>
            </a:r>
            <a:endParaRPr lang="en-US" dirty="0">
              <a:latin typeface="Arial" charset="0"/>
            </a:endParaRPr>
          </a:p>
        </p:txBody>
      </p:sp>
      <p:graphicFrame>
        <p:nvGraphicFramePr>
          <p:cNvPr id="10" name="Object 4"/>
          <p:cNvGraphicFramePr>
            <a:graphicFrameLocks noChangeAspect="1"/>
          </p:cNvGraphicFramePr>
          <p:nvPr>
            <p:extLst>
              <p:ext uri="{D42A27DB-BD31-4B8C-83A1-F6EECF244321}">
                <p14:modId xmlns:p14="http://schemas.microsoft.com/office/powerpoint/2010/main" val="293871183"/>
              </p:ext>
            </p:extLst>
          </p:nvPr>
        </p:nvGraphicFramePr>
        <p:xfrm>
          <a:off x="622303" y="2327785"/>
          <a:ext cx="2573338" cy="708025"/>
        </p:xfrm>
        <a:graphic>
          <a:graphicData uri="http://schemas.openxmlformats.org/presentationml/2006/ole">
            <mc:AlternateContent xmlns:mc="http://schemas.openxmlformats.org/markup-compatibility/2006">
              <mc:Choice xmlns:v="urn:schemas-microsoft-com:vml" Requires="v">
                <p:oleObj spid="_x0000_s1246443" name="Equation" r:id="rId5" imgW="1524000" imgH="431800" progId="Equation.3">
                  <p:embed/>
                </p:oleObj>
              </mc:Choice>
              <mc:Fallback>
                <p:oleObj name="Equation" r:id="rId5" imgW="1524000" imgH="431800" progId="Equation.3">
                  <p:embed/>
                  <p:pic>
                    <p:nvPicPr>
                      <p:cNvPr id="0" name=""/>
                      <p:cNvPicPr>
                        <a:picLocks noChangeAspect="1" noChangeArrowheads="1"/>
                      </p:cNvPicPr>
                      <p:nvPr/>
                    </p:nvPicPr>
                    <p:blipFill>
                      <a:blip r:embed="rId6"/>
                      <a:srcRect/>
                      <a:stretch>
                        <a:fillRect/>
                      </a:stretch>
                    </p:blipFill>
                    <p:spPr bwMode="auto">
                      <a:xfrm>
                        <a:off x="622303" y="2327785"/>
                        <a:ext cx="2573338" cy="708025"/>
                      </a:xfrm>
                      <a:prstGeom prst="rect">
                        <a:avLst/>
                      </a:prstGeom>
                      <a:noFill/>
                      <a:ln>
                        <a:noFill/>
                      </a:ln>
                      <a:effectLst/>
                      <a:extLst/>
                    </p:spPr>
                  </p:pic>
                </p:oleObj>
              </mc:Fallback>
            </mc:AlternateContent>
          </a:graphicData>
        </a:graphic>
      </p:graphicFrame>
      <p:sp>
        <p:nvSpPr>
          <p:cNvPr id="11" name="Rectangle 10"/>
          <p:cNvSpPr/>
          <p:nvPr/>
        </p:nvSpPr>
        <p:spPr>
          <a:xfrm>
            <a:off x="569633" y="3304095"/>
            <a:ext cx="4147711" cy="369332"/>
          </a:xfrm>
          <a:prstGeom prst="rect">
            <a:avLst/>
          </a:prstGeom>
        </p:spPr>
        <p:txBody>
          <a:bodyPr wrap="square">
            <a:spAutoFit/>
          </a:bodyPr>
          <a:lstStyle/>
          <a:p>
            <a:pPr algn="l"/>
            <a:r>
              <a:rPr lang="en-US" dirty="0" smtClean="0">
                <a:latin typeface="Arial" charset="0"/>
              </a:rPr>
              <a:t>Choosing the </a:t>
            </a:r>
            <a:r>
              <a:rPr lang="en-US" smtClean="0">
                <a:latin typeface="Arial" charset="0"/>
              </a:rPr>
              <a:t>state variables</a:t>
            </a:r>
            <a:endParaRPr lang="en-US" dirty="0">
              <a:latin typeface="Arial" charset="0"/>
            </a:endParaRPr>
          </a:p>
        </p:txBody>
      </p:sp>
      <p:graphicFrame>
        <p:nvGraphicFramePr>
          <p:cNvPr id="12" name="Object 4"/>
          <p:cNvGraphicFramePr>
            <a:graphicFrameLocks noChangeAspect="1"/>
          </p:cNvGraphicFramePr>
          <p:nvPr>
            <p:extLst>
              <p:ext uri="{D42A27DB-BD31-4B8C-83A1-F6EECF244321}">
                <p14:modId xmlns:p14="http://schemas.microsoft.com/office/powerpoint/2010/main" val="2014627391"/>
              </p:ext>
            </p:extLst>
          </p:nvPr>
        </p:nvGraphicFramePr>
        <p:xfrm>
          <a:off x="461848" y="4089367"/>
          <a:ext cx="685800" cy="396875"/>
        </p:xfrm>
        <a:graphic>
          <a:graphicData uri="http://schemas.openxmlformats.org/presentationml/2006/ole">
            <mc:AlternateContent xmlns:mc="http://schemas.openxmlformats.org/markup-compatibility/2006">
              <mc:Choice xmlns:v="urn:schemas-microsoft-com:vml" Requires="v">
                <p:oleObj spid="_x0000_s1246444" name="Equation" r:id="rId7" imgW="406400" imgH="241300" progId="Equation.3">
                  <p:embed/>
                </p:oleObj>
              </mc:Choice>
              <mc:Fallback>
                <p:oleObj name="Equation" r:id="rId7" imgW="406400" imgH="241300" progId="Equation.3">
                  <p:embed/>
                  <p:pic>
                    <p:nvPicPr>
                      <p:cNvPr id="0" name=""/>
                      <p:cNvPicPr>
                        <a:picLocks noChangeAspect="1" noChangeArrowheads="1"/>
                      </p:cNvPicPr>
                      <p:nvPr/>
                    </p:nvPicPr>
                    <p:blipFill>
                      <a:blip r:embed="rId8"/>
                      <a:srcRect/>
                      <a:stretch>
                        <a:fillRect/>
                      </a:stretch>
                    </p:blipFill>
                    <p:spPr bwMode="auto">
                      <a:xfrm>
                        <a:off x="461848" y="4089367"/>
                        <a:ext cx="685800" cy="396875"/>
                      </a:xfrm>
                      <a:prstGeom prst="rect">
                        <a:avLst/>
                      </a:prstGeom>
                      <a:noFill/>
                      <a:ln>
                        <a:noFill/>
                      </a:ln>
                      <a:effectLs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295914814"/>
              </p:ext>
            </p:extLst>
          </p:nvPr>
        </p:nvGraphicFramePr>
        <p:xfrm>
          <a:off x="461848" y="4925422"/>
          <a:ext cx="857250" cy="687387"/>
        </p:xfrm>
        <a:graphic>
          <a:graphicData uri="http://schemas.openxmlformats.org/presentationml/2006/ole">
            <mc:AlternateContent xmlns:mc="http://schemas.openxmlformats.org/markup-compatibility/2006">
              <mc:Choice xmlns:v="urn:schemas-microsoft-com:vml" Requires="v">
                <p:oleObj spid="_x0000_s1246445" name="Equation" r:id="rId9" imgW="508000" imgH="419100" progId="Equation.3">
                  <p:embed/>
                </p:oleObj>
              </mc:Choice>
              <mc:Fallback>
                <p:oleObj name="Equation" r:id="rId9" imgW="508000" imgH="419100" progId="Equation.3">
                  <p:embed/>
                  <p:pic>
                    <p:nvPicPr>
                      <p:cNvPr id="0" name=""/>
                      <p:cNvPicPr>
                        <a:picLocks noChangeAspect="1" noChangeArrowheads="1"/>
                      </p:cNvPicPr>
                      <p:nvPr/>
                    </p:nvPicPr>
                    <p:blipFill>
                      <a:blip r:embed="rId10"/>
                      <a:srcRect/>
                      <a:stretch>
                        <a:fillRect/>
                      </a:stretch>
                    </p:blipFill>
                    <p:spPr bwMode="auto">
                      <a:xfrm>
                        <a:off x="461848" y="4925422"/>
                        <a:ext cx="857250" cy="687387"/>
                      </a:xfrm>
                      <a:prstGeom prst="rect">
                        <a:avLst/>
                      </a:prstGeom>
                      <a:noFill/>
                      <a:ln>
                        <a:noFill/>
                      </a:ln>
                      <a:effectLs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114630139"/>
              </p:ext>
            </p:extLst>
          </p:nvPr>
        </p:nvGraphicFramePr>
        <p:xfrm>
          <a:off x="2249952" y="4003307"/>
          <a:ext cx="1136650" cy="688975"/>
        </p:xfrm>
        <a:graphic>
          <a:graphicData uri="http://schemas.openxmlformats.org/presentationml/2006/ole">
            <mc:AlternateContent xmlns:mc="http://schemas.openxmlformats.org/markup-compatibility/2006">
              <mc:Choice xmlns:v="urn:schemas-microsoft-com:vml" Requires="v">
                <p:oleObj spid="_x0000_s1246446" name="Equation" r:id="rId11" imgW="673100" imgH="419100" progId="Equation.DSMT4">
                  <p:embed/>
                </p:oleObj>
              </mc:Choice>
              <mc:Fallback>
                <p:oleObj name="Equation" r:id="rId11" imgW="673100" imgH="419100" progId="Equation.DSMT4">
                  <p:embed/>
                  <p:pic>
                    <p:nvPicPr>
                      <p:cNvPr id="0" name=""/>
                      <p:cNvPicPr>
                        <a:picLocks noChangeAspect="1" noChangeArrowheads="1"/>
                      </p:cNvPicPr>
                      <p:nvPr/>
                    </p:nvPicPr>
                    <p:blipFill>
                      <a:blip r:embed="rId12"/>
                      <a:srcRect/>
                      <a:stretch>
                        <a:fillRect/>
                      </a:stretch>
                    </p:blipFill>
                    <p:spPr bwMode="auto">
                      <a:xfrm>
                        <a:off x="2249952" y="4003307"/>
                        <a:ext cx="1136650" cy="688975"/>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467898288"/>
              </p:ext>
            </p:extLst>
          </p:nvPr>
        </p:nvGraphicFramePr>
        <p:xfrm>
          <a:off x="161810" y="5730305"/>
          <a:ext cx="1285875" cy="708025"/>
        </p:xfrm>
        <a:graphic>
          <a:graphicData uri="http://schemas.openxmlformats.org/presentationml/2006/ole">
            <mc:AlternateContent xmlns:mc="http://schemas.openxmlformats.org/markup-compatibility/2006">
              <mc:Choice xmlns:v="urn:schemas-microsoft-com:vml" Requires="v">
                <p:oleObj spid="_x0000_s1246447" name="Equation" r:id="rId13" imgW="762000" imgH="431800" progId="Equation.DSMT4">
                  <p:embed/>
                </p:oleObj>
              </mc:Choice>
              <mc:Fallback>
                <p:oleObj name="Equation" r:id="rId13" imgW="762000" imgH="431800" progId="Equation.DSMT4">
                  <p:embed/>
                  <p:pic>
                    <p:nvPicPr>
                      <p:cNvPr id="0" name=""/>
                      <p:cNvPicPr>
                        <a:picLocks noChangeAspect="1" noChangeArrowheads="1"/>
                      </p:cNvPicPr>
                      <p:nvPr/>
                    </p:nvPicPr>
                    <p:blipFill>
                      <a:blip r:embed="rId14"/>
                      <a:srcRect/>
                      <a:stretch>
                        <a:fillRect/>
                      </a:stretch>
                    </p:blipFill>
                    <p:spPr bwMode="auto">
                      <a:xfrm>
                        <a:off x="161810" y="5730305"/>
                        <a:ext cx="1285875" cy="708025"/>
                      </a:xfrm>
                      <a:prstGeom prst="rect">
                        <a:avLst/>
                      </a:prstGeom>
                      <a:noFill/>
                      <a:ln>
                        <a:noFill/>
                      </a:ln>
                      <a:effectLst/>
                      <a:extLst/>
                    </p:spPr>
                  </p:pic>
                </p:oleObj>
              </mc:Fallback>
            </mc:AlternateContent>
          </a:graphicData>
        </a:graphic>
      </p:graphicFrame>
      <p:sp>
        <p:nvSpPr>
          <p:cNvPr id="33" name="Rectangle 32"/>
          <p:cNvSpPr/>
          <p:nvPr/>
        </p:nvSpPr>
        <p:spPr>
          <a:xfrm>
            <a:off x="3606651" y="2208327"/>
            <a:ext cx="5893087" cy="923330"/>
          </a:xfrm>
          <a:prstGeom prst="rect">
            <a:avLst/>
          </a:prstGeom>
        </p:spPr>
        <p:txBody>
          <a:bodyPr wrap="square">
            <a:spAutoFit/>
          </a:bodyPr>
          <a:lstStyle/>
          <a:p>
            <a:pPr algn="l"/>
            <a:r>
              <a:rPr lang="en-US" dirty="0" smtClean="0">
                <a:solidFill>
                  <a:srgbClr val="FF0000"/>
                </a:solidFill>
                <a:latin typeface="Arial" charset="0"/>
              </a:rPr>
              <a:t>This is a 2</a:t>
            </a:r>
            <a:r>
              <a:rPr lang="en-US" baseline="30000" dirty="0" smtClean="0">
                <a:solidFill>
                  <a:srgbClr val="FF0000"/>
                </a:solidFill>
                <a:latin typeface="Arial" charset="0"/>
              </a:rPr>
              <a:t>nd</a:t>
            </a:r>
            <a:r>
              <a:rPr lang="en-US" dirty="0" smtClean="0">
                <a:solidFill>
                  <a:srgbClr val="FF0000"/>
                </a:solidFill>
                <a:latin typeface="Arial" charset="0"/>
              </a:rPr>
              <a:t> order equation!</a:t>
            </a:r>
          </a:p>
          <a:p>
            <a:pPr algn="l"/>
            <a:r>
              <a:rPr lang="en-US" dirty="0" smtClean="0">
                <a:solidFill>
                  <a:srgbClr val="FF0000"/>
                </a:solidFill>
                <a:latin typeface="Arial" charset="0"/>
              </a:rPr>
              <a:t>Therefore highest derivative state variable must be less than 2</a:t>
            </a:r>
            <a:r>
              <a:rPr lang="en-US" baseline="30000" dirty="0" smtClean="0">
                <a:solidFill>
                  <a:srgbClr val="FF0000"/>
                </a:solidFill>
                <a:latin typeface="Arial" charset="0"/>
              </a:rPr>
              <a:t>nd</a:t>
            </a:r>
            <a:r>
              <a:rPr lang="en-US" dirty="0" smtClean="0">
                <a:solidFill>
                  <a:srgbClr val="FF0000"/>
                </a:solidFill>
                <a:latin typeface="Arial" charset="0"/>
              </a:rPr>
              <a:t> order </a:t>
            </a:r>
            <a:r>
              <a:rPr lang="mr-IN" dirty="0" smtClean="0">
                <a:solidFill>
                  <a:srgbClr val="FF0000"/>
                </a:solidFill>
                <a:latin typeface="Arial" charset="0"/>
              </a:rPr>
              <a:t>–</a:t>
            </a:r>
            <a:r>
              <a:rPr lang="en-US" dirty="0" smtClean="0">
                <a:solidFill>
                  <a:srgbClr val="FF0000"/>
                </a:solidFill>
                <a:latin typeface="Arial" charset="0"/>
              </a:rPr>
              <a:t> i.e. 1</a:t>
            </a:r>
            <a:r>
              <a:rPr lang="en-US" baseline="30000" dirty="0" smtClean="0">
                <a:solidFill>
                  <a:srgbClr val="FF0000"/>
                </a:solidFill>
                <a:latin typeface="Arial" charset="0"/>
              </a:rPr>
              <a:t>st</a:t>
            </a:r>
            <a:r>
              <a:rPr lang="en-US" dirty="0" smtClean="0">
                <a:solidFill>
                  <a:srgbClr val="FF0000"/>
                </a:solidFill>
                <a:latin typeface="Arial" charset="0"/>
              </a:rPr>
              <a:t> order</a:t>
            </a:r>
            <a:endParaRPr lang="en-US" dirty="0">
              <a:solidFill>
                <a:srgbClr val="FF0000"/>
              </a:solidFill>
              <a:latin typeface="Arial" charset="0"/>
            </a:endParaRPr>
          </a:p>
        </p:txBody>
      </p:sp>
      <p:graphicFrame>
        <p:nvGraphicFramePr>
          <p:cNvPr id="36" name="Object 4"/>
          <p:cNvGraphicFramePr>
            <a:graphicFrameLocks noChangeAspect="1"/>
          </p:cNvGraphicFramePr>
          <p:nvPr>
            <p:extLst>
              <p:ext uri="{D42A27DB-BD31-4B8C-83A1-F6EECF244321}">
                <p14:modId xmlns:p14="http://schemas.microsoft.com/office/powerpoint/2010/main" val="2070423121"/>
              </p:ext>
            </p:extLst>
          </p:nvPr>
        </p:nvGraphicFramePr>
        <p:xfrm>
          <a:off x="1908972" y="5070677"/>
          <a:ext cx="1050925" cy="396875"/>
        </p:xfrm>
        <a:graphic>
          <a:graphicData uri="http://schemas.openxmlformats.org/presentationml/2006/ole">
            <mc:AlternateContent xmlns:mc="http://schemas.openxmlformats.org/markup-compatibility/2006">
              <mc:Choice xmlns:v="urn:schemas-microsoft-com:vml" Requires="v">
                <p:oleObj spid="_x0000_s1246448" name="Equation" r:id="rId15" imgW="622300" imgH="241300" progId="Equation.3">
                  <p:embed/>
                </p:oleObj>
              </mc:Choice>
              <mc:Fallback>
                <p:oleObj name="Equation" r:id="rId15" imgW="622300" imgH="241300" progId="Equation.3">
                  <p:embed/>
                  <p:pic>
                    <p:nvPicPr>
                      <p:cNvPr id="0" name=""/>
                      <p:cNvPicPr>
                        <a:picLocks noChangeAspect="1" noChangeArrowheads="1"/>
                      </p:cNvPicPr>
                      <p:nvPr/>
                    </p:nvPicPr>
                    <p:blipFill>
                      <a:blip r:embed="rId16"/>
                      <a:srcRect/>
                      <a:stretch>
                        <a:fillRect/>
                      </a:stretch>
                    </p:blipFill>
                    <p:spPr bwMode="auto">
                      <a:xfrm>
                        <a:off x="1908972" y="5070677"/>
                        <a:ext cx="1050925" cy="396875"/>
                      </a:xfrm>
                      <a:prstGeom prst="rect">
                        <a:avLst/>
                      </a:prstGeom>
                      <a:noFill/>
                      <a:ln>
                        <a:noFill/>
                      </a:ln>
                      <a:effectLst/>
                      <a:extLst/>
                    </p:spPr>
                  </p:pic>
                </p:oleObj>
              </mc:Fallback>
            </mc:AlternateContent>
          </a:graphicData>
        </a:graphic>
      </p:graphicFrame>
      <p:sp>
        <p:nvSpPr>
          <p:cNvPr id="2" name="Rectangle 1"/>
          <p:cNvSpPr/>
          <p:nvPr/>
        </p:nvSpPr>
        <p:spPr>
          <a:xfrm>
            <a:off x="3024370" y="5124828"/>
            <a:ext cx="2147756" cy="369332"/>
          </a:xfrm>
          <a:prstGeom prst="rect">
            <a:avLst/>
          </a:prstGeom>
        </p:spPr>
        <p:txBody>
          <a:bodyPr wrap="none">
            <a:spAutoFit/>
          </a:bodyPr>
          <a:lstStyle/>
          <a:p>
            <a:r>
              <a:rPr lang="en-US" dirty="0" smtClean="0">
                <a:solidFill>
                  <a:srgbClr val="FF0000"/>
                </a:solidFill>
                <a:latin typeface="Arial" charset="0"/>
              </a:rPr>
              <a:t>First state equation</a:t>
            </a:r>
            <a:endParaRPr lang="en-US" dirty="0"/>
          </a:p>
        </p:txBody>
      </p:sp>
    </p:spTree>
    <p:extLst>
      <p:ext uri="{BB962C8B-B14F-4D97-AF65-F5344CB8AC3E}">
        <p14:creationId xmlns:p14="http://schemas.microsoft.com/office/powerpoint/2010/main" val="94540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p:bldP spid="11" grpId="0"/>
      <p:bldP spid="33" grpId="0" build="p" bldLvl="2"/>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81006" y="6882"/>
            <a:ext cx="9083919"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2</a:t>
            </a:r>
            <a:r>
              <a:rPr lang="en-US" sz="3200" b="1" baseline="30000" dirty="0">
                <a:latin typeface="Arial" charset="0"/>
              </a:rPr>
              <a:t>nd</a:t>
            </a:r>
            <a:r>
              <a:rPr lang="en-US" sz="3200" b="1" dirty="0">
                <a:latin typeface="Arial" charset="0"/>
              </a:rPr>
              <a:t> order ODE to state space: Easy case</a:t>
            </a:r>
          </a:p>
        </p:txBody>
      </p:sp>
      <p:graphicFrame>
        <p:nvGraphicFramePr>
          <p:cNvPr id="10" name="Object 4"/>
          <p:cNvGraphicFramePr>
            <a:graphicFrameLocks noChangeAspect="1"/>
          </p:cNvGraphicFramePr>
          <p:nvPr>
            <p:extLst>
              <p:ext uri="{D42A27DB-BD31-4B8C-83A1-F6EECF244321}">
                <p14:modId xmlns:p14="http://schemas.microsoft.com/office/powerpoint/2010/main" val="1839987710"/>
              </p:ext>
            </p:extLst>
          </p:nvPr>
        </p:nvGraphicFramePr>
        <p:xfrm>
          <a:off x="3507598" y="1008560"/>
          <a:ext cx="2573338" cy="708025"/>
        </p:xfrm>
        <a:graphic>
          <a:graphicData uri="http://schemas.openxmlformats.org/presentationml/2006/ole">
            <mc:AlternateContent xmlns:mc="http://schemas.openxmlformats.org/markup-compatibility/2006">
              <mc:Choice xmlns:v="urn:schemas-microsoft-com:vml" Requires="v">
                <p:oleObj spid="_x0000_s1162816" name="Equation" r:id="rId3" imgW="1524000" imgH="431800" progId="Equation.3">
                  <p:embed/>
                </p:oleObj>
              </mc:Choice>
              <mc:Fallback>
                <p:oleObj name="Equation" r:id="rId3" imgW="1524000" imgH="431800" progId="Equation.3">
                  <p:embed/>
                  <p:pic>
                    <p:nvPicPr>
                      <p:cNvPr id="0" name=""/>
                      <p:cNvPicPr>
                        <a:picLocks noChangeAspect="1" noChangeArrowheads="1"/>
                      </p:cNvPicPr>
                      <p:nvPr/>
                    </p:nvPicPr>
                    <p:blipFill>
                      <a:blip r:embed="rId4"/>
                      <a:srcRect/>
                      <a:stretch>
                        <a:fillRect/>
                      </a:stretch>
                    </p:blipFill>
                    <p:spPr bwMode="auto">
                      <a:xfrm>
                        <a:off x="3507598" y="1008560"/>
                        <a:ext cx="2573338" cy="708025"/>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643430782"/>
              </p:ext>
            </p:extLst>
          </p:nvPr>
        </p:nvGraphicFramePr>
        <p:xfrm>
          <a:off x="492125" y="1016000"/>
          <a:ext cx="1008063" cy="708025"/>
        </p:xfrm>
        <a:graphic>
          <a:graphicData uri="http://schemas.openxmlformats.org/presentationml/2006/ole">
            <mc:AlternateContent xmlns:mc="http://schemas.openxmlformats.org/markup-compatibility/2006">
              <mc:Choice xmlns:v="urn:schemas-microsoft-com:vml" Requires="v">
                <p:oleObj spid="_x0000_s1162817" name="Equation" r:id="rId5" imgW="596900" imgH="431800" progId="Equation.3">
                  <p:embed/>
                </p:oleObj>
              </mc:Choice>
              <mc:Fallback>
                <p:oleObj name="Equation" r:id="rId5" imgW="596900" imgH="431800" progId="Equation.3">
                  <p:embed/>
                  <p:pic>
                    <p:nvPicPr>
                      <p:cNvPr id="0" name=""/>
                      <p:cNvPicPr>
                        <a:picLocks noChangeAspect="1" noChangeArrowheads="1"/>
                      </p:cNvPicPr>
                      <p:nvPr/>
                    </p:nvPicPr>
                    <p:blipFill>
                      <a:blip r:embed="rId6"/>
                      <a:srcRect/>
                      <a:stretch>
                        <a:fillRect/>
                      </a:stretch>
                    </p:blipFill>
                    <p:spPr bwMode="auto">
                      <a:xfrm>
                        <a:off x="492125" y="1016000"/>
                        <a:ext cx="1008063" cy="708025"/>
                      </a:xfrm>
                      <a:prstGeom prst="rect">
                        <a:avLst/>
                      </a:prstGeom>
                      <a:noFill/>
                      <a:ln>
                        <a:noFill/>
                      </a:ln>
                      <a:effectLs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1704648417"/>
              </p:ext>
            </p:extLst>
          </p:nvPr>
        </p:nvGraphicFramePr>
        <p:xfrm>
          <a:off x="838121" y="3197174"/>
          <a:ext cx="1050925" cy="396875"/>
        </p:xfrm>
        <a:graphic>
          <a:graphicData uri="http://schemas.openxmlformats.org/presentationml/2006/ole">
            <mc:AlternateContent xmlns:mc="http://schemas.openxmlformats.org/markup-compatibility/2006">
              <mc:Choice xmlns:v="urn:schemas-microsoft-com:vml" Requires="v">
                <p:oleObj spid="_x0000_s1162818" name="Equation" r:id="rId7" imgW="622300" imgH="241300" progId="Equation.3">
                  <p:embed/>
                </p:oleObj>
              </mc:Choice>
              <mc:Fallback>
                <p:oleObj name="Equation" r:id="rId7" imgW="622300" imgH="241300" progId="Equation.3">
                  <p:embed/>
                  <p:pic>
                    <p:nvPicPr>
                      <p:cNvPr id="0" name=""/>
                      <p:cNvPicPr>
                        <a:picLocks noChangeAspect="1" noChangeArrowheads="1"/>
                      </p:cNvPicPr>
                      <p:nvPr/>
                    </p:nvPicPr>
                    <p:blipFill>
                      <a:blip r:embed="rId8"/>
                      <a:srcRect/>
                      <a:stretch>
                        <a:fillRect/>
                      </a:stretch>
                    </p:blipFill>
                    <p:spPr bwMode="auto">
                      <a:xfrm>
                        <a:off x="838121" y="3197174"/>
                        <a:ext cx="1050925" cy="396875"/>
                      </a:xfrm>
                      <a:prstGeom prst="rect">
                        <a:avLst/>
                      </a:prstGeom>
                      <a:noFill/>
                      <a:ln>
                        <a:noFill/>
                      </a:ln>
                      <a:effectLst/>
                      <a:extLst/>
                    </p:spPr>
                  </p:pic>
                </p:oleObj>
              </mc:Fallback>
            </mc:AlternateContent>
          </a:graphicData>
        </a:graphic>
      </p:graphicFrame>
      <p:graphicFrame>
        <p:nvGraphicFramePr>
          <p:cNvPr id="23" name="Object 4"/>
          <p:cNvGraphicFramePr>
            <a:graphicFrameLocks noChangeAspect="1"/>
          </p:cNvGraphicFramePr>
          <p:nvPr>
            <p:extLst>
              <p:ext uri="{D42A27DB-BD31-4B8C-83A1-F6EECF244321}">
                <p14:modId xmlns:p14="http://schemas.microsoft.com/office/powerpoint/2010/main" val="1069252582"/>
              </p:ext>
            </p:extLst>
          </p:nvPr>
        </p:nvGraphicFramePr>
        <p:xfrm>
          <a:off x="207721" y="1837801"/>
          <a:ext cx="2655888" cy="687387"/>
        </p:xfrm>
        <a:graphic>
          <a:graphicData uri="http://schemas.openxmlformats.org/presentationml/2006/ole">
            <mc:AlternateContent xmlns:mc="http://schemas.openxmlformats.org/markup-compatibility/2006">
              <mc:Choice xmlns:v="urn:schemas-microsoft-com:vml" Requires="v">
                <p:oleObj spid="_x0000_s1162819" name="Equation" r:id="rId9" imgW="1574800" imgH="419100" progId="Equation.3">
                  <p:embed/>
                </p:oleObj>
              </mc:Choice>
              <mc:Fallback>
                <p:oleObj name="Equation" r:id="rId9" imgW="1574800" imgH="419100" progId="Equation.3">
                  <p:embed/>
                  <p:pic>
                    <p:nvPicPr>
                      <p:cNvPr id="0" name=""/>
                      <p:cNvPicPr>
                        <a:picLocks noChangeAspect="1" noChangeArrowheads="1"/>
                      </p:cNvPicPr>
                      <p:nvPr/>
                    </p:nvPicPr>
                    <p:blipFill>
                      <a:blip r:embed="rId10"/>
                      <a:srcRect/>
                      <a:stretch>
                        <a:fillRect/>
                      </a:stretch>
                    </p:blipFill>
                    <p:spPr bwMode="auto">
                      <a:xfrm>
                        <a:off x="207721" y="1837801"/>
                        <a:ext cx="2655888" cy="687387"/>
                      </a:xfrm>
                      <a:prstGeom prst="rect">
                        <a:avLst/>
                      </a:prstGeom>
                      <a:noFill/>
                      <a:ln>
                        <a:noFill/>
                      </a:ln>
                      <a:effectLs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446609892"/>
              </p:ext>
            </p:extLst>
          </p:nvPr>
        </p:nvGraphicFramePr>
        <p:xfrm>
          <a:off x="838120" y="3740835"/>
          <a:ext cx="2590800" cy="395288"/>
        </p:xfrm>
        <a:graphic>
          <a:graphicData uri="http://schemas.openxmlformats.org/presentationml/2006/ole">
            <mc:AlternateContent xmlns:mc="http://schemas.openxmlformats.org/markup-compatibility/2006">
              <mc:Choice xmlns:v="urn:schemas-microsoft-com:vml" Requires="v">
                <p:oleObj spid="_x0000_s1162820" name="Equation" r:id="rId11" imgW="1536700" imgH="241300" progId="Equation.3">
                  <p:embed/>
                </p:oleObj>
              </mc:Choice>
              <mc:Fallback>
                <p:oleObj name="Equation" r:id="rId11" imgW="1536700" imgH="241300" progId="Equation.3">
                  <p:embed/>
                  <p:pic>
                    <p:nvPicPr>
                      <p:cNvPr id="0" name=""/>
                      <p:cNvPicPr>
                        <a:picLocks noChangeAspect="1" noChangeArrowheads="1"/>
                      </p:cNvPicPr>
                      <p:nvPr/>
                    </p:nvPicPr>
                    <p:blipFill>
                      <a:blip r:embed="rId12"/>
                      <a:srcRect/>
                      <a:stretch>
                        <a:fillRect/>
                      </a:stretch>
                    </p:blipFill>
                    <p:spPr bwMode="auto">
                      <a:xfrm>
                        <a:off x="838120" y="3740835"/>
                        <a:ext cx="2590800" cy="395288"/>
                      </a:xfrm>
                      <a:prstGeom prst="rect">
                        <a:avLst/>
                      </a:prstGeom>
                      <a:noFill/>
                      <a:ln>
                        <a:noFill/>
                      </a:ln>
                      <a:effectLst/>
                      <a:extLst/>
                    </p:spPr>
                  </p:pic>
                </p:oleObj>
              </mc:Fallback>
            </mc:AlternateContent>
          </a:graphicData>
        </a:graphic>
      </p:graphicFrame>
      <p:sp>
        <p:nvSpPr>
          <p:cNvPr id="25" name="Rectangle 24"/>
          <p:cNvSpPr/>
          <p:nvPr/>
        </p:nvSpPr>
        <p:spPr>
          <a:xfrm>
            <a:off x="646556" y="4521110"/>
            <a:ext cx="4147711" cy="369332"/>
          </a:xfrm>
          <a:prstGeom prst="rect">
            <a:avLst/>
          </a:prstGeom>
        </p:spPr>
        <p:txBody>
          <a:bodyPr wrap="square">
            <a:spAutoFit/>
          </a:bodyPr>
          <a:lstStyle/>
          <a:p>
            <a:pPr algn="l"/>
            <a:r>
              <a:rPr lang="en-US" dirty="0" smtClean="0">
                <a:latin typeface="Arial" charset="0"/>
              </a:rPr>
              <a:t>Writing state space form</a:t>
            </a:r>
            <a:endParaRPr lang="en-US" dirty="0">
              <a:latin typeface="Arial" charset="0"/>
            </a:endParaRPr>
          </a:p>
        </p:txBody>
      </p:sp>
      <p:graphicFrame>
        <p:nvGraphicFramePr>
          <p:cNvPr id="26" name="Object 4"/>
          <p:cNvGraphicFramePr>
            <a:graphicFrameLocks noChangeAspect="1"/>
          </p:cNvGraphicFramePr>
          <p:nvPr>
            <p:extLst/>
          </p:nvPr>
        </p:nvGraphicFramePr>
        <p:xfrm>
          <a:off x="598208" y="5899412"/>
          <a:ext cx="4300537" cy="830263"/>
        </p:xfrm>
        <a:graphic>
          <a:graphicData uri="http://schemas.openxmlformats.org/presentationml/2006/ole">
            <mc:AlternateContent xmlns:mc="http://schemas.openxmlformats.org/markup-compatibility/2006">
              <mc:Choice xmlns:v="urn:schemas-microsoft-com:vml" Requires="v">
                <p:oleObj spid="_x0000_s1162821" name="Equation" r:id="rId13" imgW="2755900" imgH="596900" progId="Equation.DSMT4">
                  <p:embed/>
                </p:oleObj>
              </mc:Choice>
              <mc:Fallback>
                <p:oleObj name="Equation" r:id="rId13" imgW="2755900" imgH="596900" progId="Equation.DSMT4">
                  <p:embed/>
                  <p:pic>
                    <p:nvPicPr>
                      <p:cNvPr id="0" name=""/>
                      <p:cNvPicPr>
                        <a:picLocks noChangeAspect="1" noChangeArrowheads="1"/>
                      </p:cNvPicPr>
                      <p:nvPr/>
                    </p:nvPicPr>
                    <p:blipFill>
                      <a:blip r:embed="rId14"/>
                      <a:srcRect/>
                      <a:stretch>
                        <a:fillRect/>
                      </a:stretch>
                    </p:blipFill>
                    <p:spPr bwMode="auto">
                      <a:xfrm>
                        <a:off x="598208" y="5899412"/>
                        <a:ext cx="4300537" cy="830263"/>
                      </a:xfrm>
                      <a:prstGeom prst="rect">
                        <a:avLst/>
                      </a:prstGeom>
                      <a:noFill/>
                      <a:ln>
                        <a:noFill/>
                      </a:ln>
                      <a:effectLst/>
                      <a:extLst/>
                    </p:spPr>
                  </p:pic>
                </p:oleObj>
              </mc:Fallback>
            </mc:AlternateContent>
          </a:graphicData>
        </a:graphic>
      </p:graphicFrame>
      <p:sp>
        <p:nvSpPr>
          <p:cNvPr id="2" name="Rectangle 1"/>
          <p:cNvSpPr/>
          <p:nvPr/>
        </p:nvSpPr>
        <p:spPr>
          <a:xfrm>
            <a:off x="598208" y="3166443"/>
            <a:ext cx="2943739" cy="11049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Object 4"/>
          <p:cNvGraphicFramePr>
            <a:graphicFrameLocks noChangeAspect="1"/>
          </p:cNvGraphicFramePr>
          <p:nvPr>
            <p:extLst>
              <p:ext uri="{D42A27DB-BD31-4B8C-83A1-F6EECF244321}">
                <p14:modId xmlns:p14="http://schemas.microsoft.com/office/powerpoint/2010/main" val="664217257"/>
              </p:ext>
            </p:extLst>
          </p:nvPr>
        </p:nvGraphicFramePr>
        <p:xfrm>
          <a:off x="6796893" y="5913363"/>
          <a:ext cx="2020887" cy="847725"/>
        </p:xfrm>
        <a:graphic>
          <a:graphicData uri="http://schemas.openxmlformats.org/presentationml/2006/ole">
            <mc:AlternateContent xmlns:mc="http://schemas.openxmlformats.org/markup-compatibility/2006">
              <mc:Choice xmlns:v="urn:schemas-microsoft-com:vml" Requires="v">
                <p:oleObj spid="_x0000_s1162822" name="Equation" r:id="rId15" imgW="1295400" imgH="609600" progId="Equation.3">
                  <p:embed/>
                </p:oleObj>
              </mc:Choice>
              <mc:Fallback>
                <p:oleObj name="Equation" r:id="rId15" imgW="1295400" imgH="609600" progId="Equation.3">
                  <p:embed/>
                  <p:pic>
                    <p:nvPicPr>
                      <p:cNvPr id="0" name=""/>
                      <p:cNvPicPr>
                        <a:picLocks noChangeAspect="1" noChangeArrowheads="1"/>
                      </p:cNvPicPr>
                      <p:nvPr/>
                    </p:nvPicPr>
                    <p:blipFill>
                      <a:blip r:embed="rId16"/>
                      <a:srcRect/>
                      <a:stretch>
                        <a:fillRect/>
                      </a:stretch>
                    </p:blipFill>
                    <p:spPr bwMode="auto">
                      <a:xfrm>
                        <a:off x="6796893" y="5913363"/>
                        <a:ext cx="2020887" cy="847725"/>
                      </a:xfrm>
                      <a:prstGeom prst="rect">
                        <a:avLst/>
                      </a:prstGeom>
                      <a:noFill/>
                      <a:ln>
                        <a:noFill/>
                      </a:ln>
                      <a:effectLst/>
                      <a:extLst/>
                    </p:spPr>
                  </p:pic>
                </p:oleObj>
              </mc:Fallback>
            </mc:AlternateContent>
          </a:graphicData>
        </a:graphic>
      </p:graphicFrame>
      <p:sp>
        <p:nvSpPr>
          <p:cNvPr id="27" name="Rectangle 26"/>
          <p:cNvSpPr/>
          <p:nvPr/>
        </p:nvSpPr>
        <p:spPr>
          <a:xfrm>
            <a:off x="452356" y="2752799"/>
            <a:ext cx="5195821" cy="369332"/>
          </a:xfrm>
          <a:prstGeom prst="rect">
            <a:avLst/>
          </a:prstGeom>
        </p:spPr>
        <p:txBody>
          <a:bodyPr wrap="square">
            <a:spAutoFit/>
          </a:bodyPr>
          <a:lstStyle/>
          <a:p>
            <a:pPr algn="l"/>
            <a:r>
              <a:rPr lang="en-US" dirty="0" smtClean="0">
                <a:latin typeface="Arial" charset="0"/>
              </a:rPr>
              <a:t>Therefore we have the state equations</a:t>
            </a:r>
            <a:endParaRPr lang="en-US" dirty="0">
              <a:latin typeface="Arial" charset="0"/>
            </a:endParaRPr>
          </a:p>
        </p:txBody>
      </p:sp>
      <p:graphicFrame>
        <p:nvGraphicFramePr>
          <p:cNvPr id="28" name="Object 4"/>
          <p:cNvGraphicFramePr>
            <a:graphicFrameLocks noChangeAspect="1"/>
          </p:cNvGraphicFramePr>
          <p:nvPr>
            <p:extLst/>
          </p:nvPr>
        </p:nvGraphicFramePr>
        <p:xfrm>
          <a:off x="684065" y="5010614"/>
          <a:ext cx="1703201" cy="344293"/>
        </p:xfrm>
        <a:graphic>
          <a:graphicData uri="http://schemas.openxmlformats.org/presentationml/2006/ole">
            <mc:AlternateContent xmlns:mc="http://schemas.openxmlformats.org/markup-compatibility/2006">
              <mc:Choice xmlns:v="urn:schemas-microsoft-com:vml" Requires="v">
                <p:oleObj spid="_x0000_s1162823" name="Equation" r:id="rId17" imgW="914400" imgH="190500" progId="Equation.DSMT4">
                  <p:embed/>
                </p:oleObj>
              </mc:Choice>
              <mc:Fallback>
                <p:oleObj name="Equation" r:id="rId17" imgW="914400" imgH="190500" progId="Equation.DSMT4">
                  <p:embed/>
                  <p:pic>
                    <p:nvPicPr>
                      <p:cNvPr id="0" name=""/>
                      <p:cNvPicPr>
                        <a:picLocks noChangeAspect="1" noChangeArrowheads="1"/>
                      </p:cNvPicPr>
                      <p:nvPr/>
                    </p:nvPicPr>
                    <p:blipFill>
                      <a:blip r:embed="rId18"/>
                      <a:srcRect/>
                      <a:stretch>
                        <a:fillRect/>
                      </a:stretch>
                    </p:blipFill>
                    <p:spPr bwMode="auto">
                      <a:xfrm>
                        <a:off x="684065" y="5010614"/>
                        <a:ext cx="1703201" cy="344293"/>
                      </a:xfrm>
                      <a:prstGeom prst="rect">
                        <a:avLst/>
                      </a:prstGeom>
                      <a:noFill/>
                      <a:ln>
                        <a:noFill/>
                      </a:ln>
                      <a:effectLst/>
                      <a:extLst/>
                    </p:spPr>
                  </p:pic>
                </p:oleObj>
              </mc:Fallback>
            </mc:AlternateContent>
          </a:graphicData>
        </a:graphic>
      </p:graphicFrame>
      <p:graphicFrame>
        <p:nvGraphicFramePr>
          <p:cNvPr id="29" name="Object 4"/>
          <p:cNvGraphicFramePr>
            <a:graphicFrameLocks noChangeAspect="1"/>
          </p:cNvGraphicFramePr>
          <p:nvPr>
            <p:extLst/>
          </p:nvPr>
        </p:nvGraphicFramePr>
        <p:xfrm>
          <a:off x="3843658" y="5010614"/>
          <a:ext cx="1804519" cy="344293"/>
        </p:xfrm>
        <a:graphic>
          <a:graphicData uri="http://schemas.openxmlformats.org/presentationml/2006/ole">
            <mc:AlternateContent xmlns:mc="http://schemas.openxmlformats.org/markup-compatibility/2006">
              <mc:Choice xmlns:v="urn:schemas-microsoft-com:vml" Requires="v">
                <p:oleObj spid="_x0000_s1162824" name="Equation" r:id="rId19" imgW="901700" imgH="177800" progId="Equation.3">
                  <p:embed/>
                </p:oleObj>
              </mc:Choice>
              <mc:Fallback>
                <p:oleObj name="Equation" r:id="rId19" imgW="901700" imgH="177800" progId="Equation.3">
                  <p:embed/>
                  <p:pic>
                    <p:nvPicPr>
                      <p:cNvPr id="0" name=""/>
                      <p:cNvPicPr>
                        <a:picLocks noChangeAspect="1" noChangeArrowheads="1"/>
                      </p:cNvPicPr>
                      <p:nvPr/>
                    </p:nvPicPr>
                    <p:blipFill>
                      <a:blip r:embed="rId20"/>
                      <a:srcRect/>
                      <a:stretch>
                        <a:fillRect/>
                      </a:stretch>
                    </p:blipFill>
                    <p:spPr bwMode="auto">
                      <a:xfrm>
                        <a:off x="3843658" y="5010614"/>
                        <a:ext cx="1804519" cy="344293"/>
                      </a:xfrm>
                      <a:prstGeom prst="rect">
                        <a:avLst/>
                      </a:prstGeom>
                      <a:noFill/>
                      <a:ln>
                        <a:noFill/>
                      </a:ln>
                      <a:effectLst/>
                      <a:extLst/>
                    </p:spPr>
                  </p:pic>
                </p:oleObj>
              </mc:Fallback>
            </mc:AlternateContent>
          </a:graphicData>
        </a:graphic>
      </p:graphicFrame>
      <p:sp>
        <p:nvSpPr>
          <p:cNvPr id="30" name="Rectangle 29"/>
          <p:cNvSpPr/>
          <p:nvPr/>
        </p:nvSpPr>
        <p:spPr>
          <a:xfrm>
            <a:off x="452356" y="5451139"/>
            <a:ext cx="4147711" cy="369332"/>
          </a:xfrm>
          <a:prstGeom prst="rect">
            <a:avLst/>
          </a:prstGeom>
        </p:spPr>
        <p:txBody>
          <a:bodyPr wrap="square">
            <a:spAutoFit/>
          </a:bodyPr>
          <a:lstStyle/>
          <a:p>
            <a:pPr algn="l"/>
            <a:r>
              <a:rPr lang="en-US" dirty="0" smtClean="0">
                <a:latin typeface="Arial" charset="0"/>
              </a:rPr>
              <a:t>This leads to the dynamics equation</a:t>
            </a:r>
            <a:endParaRPr lang="en-US" dirty="0">
              <a:latin typeface="Arial" charset="0"/>
            </a:endParaRPr>
          </a:p>
        </p:txBody>
      </p:sp>
      <p:sp>
        <p:nvSpPr>
          <p:cNvPr id="31" name="Rectangle 30"/>
          <p:cNvSpPr/>
          <p:nvPr/>
        </p:nvSpPr>
        <p:spPr>
          <a:xfrm>
            <a:off x="2793263" y="5010603"/>
            <a:ext cx="569800" cy="369332"/>
          </a:xfrm>
          <a:prstGeom prst="rect">
            <a:avLst/>
          </a:prstGeom>
        </p:spPr>
        <p:txBody>
          <a:bodyPr wrap="none">
            <a:spAutoFit/>
          </a:bodyPr>
          <a:lstStyle/>
          <a:p>
            <a:r>
              <a:rPr lang="en-US" dirty="0" smtClean="0">
                <a:solidFill>
                  <a:prstClr val="black"/>
                </a:solidFill>
                <a:latin typeface="Arial" charset="0"/>
              </a:rPr>
              <a:t>and</a:t>
            </a:r>
            <a:endParaRPr lang="en-US" dirty="0"/>
          </a:p>
        </p:txBody>
      </p:sp>
      <p:sp>
        <p:nvSpPr>
          <p:cNvPr id="32" name="Rectangle 31"/>
          <p:cNvSpPr/>
          <p:nvPr/>
        </p:nvSpPr>
        <p:spPr>
          <a:xfrm>
            <a:off x="6644067" y="5551229"/>
            <a:ext cx="2648113" cy="369332"/>
          </a:xfrm>
          <a:prstGeom prst="rect">
            <a:avLst/>
          </a:prstGeom>
        </p:spPr>
        <p:txBody>
          <a:bodyPr wrap="square">
            <a:spAutoFit/>
          </a:bodyPr>
          <a:lstStyle/>
          <a:p>
            <a:pPr algn="l"/>
            <a:r>
              <a:rPr lang="en-US" dirty="0" smtClean="0">
                <a:latin typeface="Arial" charset="0"/>
              </a:rPr>
              <a:t>And the output equation</a:t>
            </a:r>
            <a:endParaRPr lang="en-US" dirty="0">
              <a:latin typeface="Arial" charset="0"/>
            </a:endParaRPr>
          </a:p>
        </p:txBody>
      </p:sp>
      <p:sp>
        <p:nvSpPr>
          <p:cNvPr id="36" name="Rectangle 35"/>
          <p:cNvSpPr/>
          <p:nvPr/>
        </p:nvSpPr>
        <p:spPr>
          <a:xfrm>
            <a:off x="352251" y="594279"/>
            <a:ext cx="4147711" cy="369332"/>
          </a:xfrm>
          <a:prstGeom prst="rect">
            <a:avLst/>
          </a:prstGeom>
        </p:spPr>
        <p:txBody>
          <a:bodyPr wrap="square">
            <a:spAutoFit/>
          </a:bodyPr>
          <a:lstStyle/>
          <a:p>
            <a:pPr algn="l"/>
            <a:r>
              <a:rPr lang="en-US" dirty="0" smtClean="0">
                <a:latin typeface="Arial" charset="0"/>
              </a:rPr>
              <a:t>Substituting</a:t>
            </a:r>
            <a:endParaRPr lang="en-US" dirty="0">
              <a:latin typeface="Arial" charset="0"/>
            </a:endParaRPr>
          </a:p>
        </p:txBody>
      </p:sp>
      <p:sp>
        <p:nvSpPr>
          <p:cNvPr id="37" name="Rectangle 36"/>
          <p:cNvSpPr/>
          <p:nvPr/>
        </p:nvSpPr>
        <p:spPr>
          <a:xfrm>
            <a:off x="2251959" y="1203792"/>
            <a:ext cx="1428221" cy="369332"/>
          </a:xfrm>
          <a:prstGeom prst="rect">
            <a:avLst/>
          </a:prstGeom>
        </p:spPr>
        <p:txBody>
          <a:bodyPr wrap="square">
            <a:spAutoFit/>
          </a:bodyPr>
          <a:lstStyle/>
          <a:p>
            <a:pPr algn="l"/>
            <a:r>
              <a:rPr lang="en-US" dirty="0" smtClean="0">
                <a:latin typeface="Arial" charset="0"/>
              </a:rPr>
              <a:t>into</a:t>
            </a:r>
            <a:endParaRPr lang="en-US" dirty="0">
              <a:latin typeface="Arial" charset="0"/>
            </a:endParaRPr>
          </a:p>
        </p:txBody>
      </p:sp>
      <p:graphicFrame>
        <p:nvGraphicFramePr>
          <p:cNvPr id="38" name="Object 4"/>
          <p:cNvGraphicFramePr>
            <a:graphicFrameLocks noChangeAspect="1"/>
          </p:cNvGraphicFramePr>
          <p:nvPr>
            <p:extLst>
              <p:ext uri="{D42A27DB-BD31-4B8C-83A1-F6EECF244321}">
                <p14:modId xmlns:p14="http://schemas.microsoft.com/office/powerpoint/2010/main" val="959232698"/>
              </p:ext>
            </p:extLst>
          </p:nvPr>
        </p:nvGraphicFramePr>
        <p:xfrm>
          <a:off x="3451246" y="1976145"/>
          <a:ext cx="2590800" cy="395288"/>
        </p:xfrm>
        <a:graphic>
          <a:graphicData uri="http://schemas.openxmlformats.org/presentationml/2006/ole">
            <mc:AlternateContent xmlns:mc="http://schemas.openxmlformats.org/markup-compatibility/2006">
              <mc:Choice xmlns:v="urn:schemas-microsoft-com:vml" Requires="v">
                <p:oleObj spid="_x0000_s1162825" name="Equation" r:id="rId21" imgW="1536700" imgH="241300" progId="Equation.3">
                  <p:embed/>
                </p:oleObj>
              </mc:Choice>
              <mc:Fallback>
                <p:oleObj name="Equation" r:id="rId21" imgW="1536700" imgH="241300" progId="Equation.3">
                  <p:embed/>
                  <p:pic>
                    <p:nvPicPr>
                      <p:cNvPr id="0" name=""/>
                      <p:cNvPicPr>
                        <a:picLocks noChangeAspect="1" noChangeArrowheads="1"/>
                      </p:cNvPicPr>
                      <p:nvPr/>
                    </p:nvPicPr>
                    <p:blipFill>
                      <a:blip r:embed="rId12"/>
                      <a:srcRect/>
                      <a:stretch>
                        <a:fillRect/>
                      </a:stretch>
                    </p:blipFill>
                    <p:spPr bwMode="auto">
                      <a:xfrm>
                        <a:off x="3451246" y="1976145"/>
                        <a:ext cx="2590800" cy="395288"/>
                      </a:xfrm>
                      <a:prstGeom prst="rect">
                        <a:avLst/>
                      </a:prstGeom>
                      <a:noFill/>
                      <a:ln>
                        <a:noFill/>
                      </a:ln>
                      <a:effectLst/>
                      <a:extLst/>
                    </p:spPr>
                  </p:pic>
                </p:oleObj>
              </mc:Fallback>
            </mc:AlternateContent>
          </a:graphicData>
        </a:graphic>
      </p:graphicFrame>
      <p:sp>
        <p:nvSpPr>
          <p:cNvPr id="21" name="Rectangle 20"/>
          <p:cNvSpPr/>
          <p:nvPr/>
        </p:nvSpPr>
        <p:spPr>
          <a:xfrm>
            <a:off x="6007658" y="1998813"/>
            <a:ext cx="2481945" cy="369332"/>
          </a:xfrm>
          <a:prstGeom prst="rect">
            <a:avLst/>
          </a:prstGeom>
        </p:spPr>
        <p:txBody>
          <a:bodyPr wrap="none">
            <a:spAutoFit/>
          </a:bodyPr>
          <a:lstStyle/>
          <a:p>
            <a:r>
              <a:rPr lang="en-US" dirty="0" smtClean="0">
                <a:solidFill>
                  <a:srgbClr val="FF0000"/>
                </a:solidFill>
                <a:latin typeface="Arial" charset="0"/>
              </a:rPr>
              <a:t>Second state equation</a:t>
            </a:r>
            <a:endParaRPr lang="en-US" dirty="0"/>
          </a:p>
        </p:txBody>
      </p:sp>
      <p:graphicFrame>
        <p:nvGraphicFramePr>
          <p:cNvPr id="22" name="Object 4"/>
          <p:cNvGraphicFramePr>
            <a:graphicFrameLocks noChangeAspect="1"/>
          </p:cNvGraphicFramePr>
          <p:nvPr>
            <p:extLst>
              <p:ext uri="{D42A27DB-BD31-4B8C-83A1-F6EECF244321}">
                <p14:modId xmlns:p14="http://schemas.microsoft.com/office/powerpoint/2010/main" val="1816319486"/>
              </p:ext>
            </p:extLst>
          </p:nvPr>
        </p:nvGraphicFramePr>
        <p:xfrm>
          <a:off x="7422495" y="1108819"/>
          <a:ext cx="685800" cy="396875"/>
        </p:xfrm>
        <a:graphic>
          <a:graphicData uri="http://schemas.openxmlformats.org/presentationml/2006/ole">
            <mc:AlternateContent xmlns:mc="http://schemas.openxmlformats.org/markup-compatibility/2006">
              <mc:Choice xmlns:v="urn:schemas-microsoft-com:vml" Requires="v">
                <p:oleObj spid="_x0000_s1162826" name="Equation" r:id="rId22" imgW="406400" imgH="241300" progId="Equation.3">
                  <p:embed/>
                </p:oleObj>
              </mc:Choice>
              <mc:Fallback>
                <p:oleObj name="Equation" r:id="rId22" imgW="406400" imgH="241300" progId="Equation.3">
                  <p:embed/>
                  <p:pic>
                    <p:nvPicPr>
                      <p:cNvPr id="0" name=""/>
                      <p:cNvPicPr>
                        <a:picLocks noChangeAspect="1" noChangeArrowheads="1"/>
                      </p:cNvPicPr>
                      <p:nvPr/>
                    </p:nvPicPr>
                    <p:blipFill>
                      <a:blip r:embed="rId23"/>
                      <a:srcRect/>
                      <a:stretch>
                        <a:fillRect/>
                      </a:stretch>
                    </p:blipFill>
                    <p:spPr bwMode="auto">
                      <a:xfrm>
                        <a:off x="7422495" y="1108819"/>
                        <a:ext cx="685800" cy="396875"/>
                      </a:xfrm>
                      <a:prstGeom prst="rect">
                        <a:avLst/>
                      </a:prstGeom>
                      <a:noFill/>
                      <a:ln>
                        <a:noFill/>
                      </a:ln>
                      <a:effectLst/>
                      <a:extLst/>
                    </p:spPr>
                  </p:pic>
                </p:oleObj>
              </mc:Fallback>
            </mc:AlternateContent>
          </a:graphicData>
        </a:graphic>
      </p:graphicFrame>
      <p:graphicFrame>
        <p:nvGraphicFramePr>
          <p:cNvPr id="33" name="Object 4"/>
          <p:cNvGraphicFramePr>
            <a:graphicFrameLocks noChangeAspect="1"/>
          </p:cNvGraphicFramePr>
          <p:nvPr>
            <p:extLst>
              <p:ext uri="{D42A27DB-BD31-4B8C-83A1-F6EECF244321}">
                <p14:modId xmlns:p14="http://schemas.microsoft.com/office/powerpoint/2010/main" val="3216052337"/>
              </p:ext>
            </p:extLst>
          </p:nvPr>
        </p:nvGraphicFramePr>
        <p:xfrm>
          <a:off x="8582020" y="932426"/>
          <a:ext cx="857250" cy="687387"/>
        </p:xfrm>
        <a:graphic>
          <a:graphicData uri="http://schemas.openxmlformats.org/presentationml/2006/ole">
            <mc:AlternateContent xmlns:mc="http://schemas.openxmlformats.org/markup-compatibility/2006">
              <mc:Choice xmlns:v="urn:schemas-microsoft-com:vml" Requires="v">
                <p:oleObj spid="_x0000_s1162827" name="Equation" r:id="rId24" imgW="508000" imgH="419100" progId="Equation.3">
                  <p:embed/>
                </p:oleObj>
              </mc:Choice>
              <mc:Fallback>
                <p:oleObj name="Equation" r:id="rId24" imgW="508000" imgH="419100" progId="Equation.3">
                  <p:embed/>
                  <p:pic>
                    <p:nvPicPr>
                      <p:cNvPr id="0" name=""/>
                      <p:cNvPicPr>
                        <a:picLocks noChangeAspect="1" noChangeArrowheads="1"/>
                      </p:cNvPicPr>
                      <p:nvPr/>
                    </p:nvPicPr>
                    <p:blipFill>
                      <a:blip r:embed="rId25"/>
                      <a:srcRect/>
                      <a:stretch>
                        <a:fillRect/>
                      </a:stretch>
                    </p:blipFill>
                    <p:spPr bwMode="auto">
                      <a:xfrm>
                        <a:off x="8582020" y="932426"/>
                        <a:ext cx="857250" cy="687387"/>
                      </a:xfrm>
                      <a:prstGeom prst="rect">
                        <a:avLst/>
                      </a:prstGeom>
                      <a:noFill/>
                      <a:ln>
                        <a:noFill/>
                      </a:ln>
                      <a:effectLst/>
                      <a:extLst/>
                    </p:spPr>
                  </p:pic>
                </p:oleObj>
              </mc:Fallback>
            </mc:AlternateContent>
          </a:graphicData>
        </a:graphic>
      </p:graphicFrame>
      <p:sp>
        <p:nvSpPr>
          <p:cNvPr id="34" name="Rectangle 33"/>
          <p:cNvSpPr/>
          <p:nvPr/>
        </p:nvSpPr>
        <p:spPr>
          <a:xfrm>
            <a:off x="7836844" y="710316"/>
            <a:ext cx="1326317" cy="369332"/>
          </a:xfrm>
          <a:prstGeom prst="rect">
            <a:avLst/>
          </a:prstGeom>
        </p:spPr>
        <p:txBody>
          <a:bodyPr wrap="none">
            <a:spAutoFit/>
          </a:bodyPr>
          <a:lstStyle/>
          <a:p>
            <a:r>
              <a:rPr lang="en-US" dirty="0" smtClean="0">
                <a:solidFill>
                  <a:srgbClr val="FF0000"/>
                </a:solidFill>
                <a:latin typeface="Arial" charset="0"/>
              </a:rPr>
              <a:t>Remember</a:t>
            </a:r>
            <a:endParaRPr lang="en-US" dirty="0"/>
          </a:p>
        </p:txBody>
      </p:sp>
    </p:spTree>
    <p:extLst>
      <p:ext uri="{BB962C8B-B14F-4D97-AF65-F5344CB8AC3E}">
        <p14:creationId xmlns:p14="http://schemas.microsoft.com/office/powerpoint/2010/main" val="210845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 grpId="0" animBg="1"/>
      <p:bldP spid="27" grpId="0"/>
      <p:bldP spid="30" grpId="0"/>
      <p:bldP spid="31" grpId="0"/>
      <p:bldP spid="32" grpId="0"/>
      <p:bldP spid="36" grpId="0"/>
      <p:bldP spid="37"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81006" y="6882"/>
            <a:ext cx="9083919"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2</a:t>
            </a:r>
            <a:r>
              <a:rPr lang="en-US" sz="3200" b="1" baseline="30000" dirty="0">
                <a:latin typeface="Arial" charset="0"/>
              </a:rPr>
              <a:t>nd</a:t>
            </a:r>
            <a:r>
              <a:rPr lang="en-US" sz="3200" b="1" dirty="0">
                <a:latin typeface="Arial" charset="0"/>
              </a:rPr>
              <a:t> order ODE to state space: Harder case</a:t>
            </a:r>
          </a:p>
        </p:txBody>
      </p:sp>
      <p:sp>
        <p:nvSpPr>
          <p:cNvPr id="21" name="Rectangle 20"/>
          <p:cNvSpPr/>
          <p:nvPr/>
        </p:nvSpPr>
        <p:spPr>
          <a:xfrm>
            <a:off x="633298" y="609600"/>
            <a:ext cx="4147711" cy="369332"/>
          </a:xfrm>
          <a:prstGeom prst="rect">
            <a:avLst/>
          </a:prstGeom>
        </p:spPr>
        <p:txBody>
          <a:bodyPr wrap="square">
            <a:spAutoFit/>
          </a:bodyPr>
          <a:lstStyle/>
          <a:p>
            <a:pPr algn="l"/>
            <a:r>
              <a:rPr lang="en-US" dirty="0" smtClean="0">
                <a:latin typeface="Arial" charset="0"/>
              </a:rPr>
              <a:t>Consider the differential equation</a:t>
            </a:r>
            <a:endParaRPr lang="en-US" dirty="0">
              <a:latin typeface="Arial" charset="0"/>
            </a:endParaRPr>
          </a:p>
        </p:txBody>
      </p:sp>
      <p:graphicFrame>
        <p:nvGraphicFramePr>
          <p:cNvPr id="22" name="Object 4"/>
          <p:cNvGraphicFramePr>
            <a:graphicFrameLocks noChangeAspect="1"/>
          </p:cNvGraphicFramePr>
          <p:nvPr>
            <p:extLst/>
          </p:nvPr>
        </p:nvGraphicFramePr>
        <p:xfrm>
          <a:off x="737057" y="978943"/>
          <a:ext cx="3173413" cy="708025"/>
        </p:xfrm>
        <a:graphic>
          <a:graphicData uri="http://schemas.openxmlformats.org/presentationml/2006/ole">
            <mc:AlternateContent xmlns:mc="http://schemas.openxmlformats.org/markup-compatibility/2006">
              <mc:Choice xmlns:v="urn:schemas-microsoft-com:vml" Requires="v">
                <p:oleObj spid="_x0000_s957193" name="Equation" r:id="rId3" imgW="1879600" imgH="431800" progId="Equation.DSMT4">
                  <p:embed/>
                </p:oleObj>
              </mc:Choice>
              <mc:Fallback>
                <p:oleObj name="Equation" r:id="rId3" imgW="1879600" imgH="431800" progId="Equation.DSMT4">
                  <p:embed/>
                  <p:pic>
                    <p:nvPicPr>
                      <p:cNvPr id="0" name=""/>
                      <p:cNvPicPr>
                        <a:picLocks noChangeAspect="1" noChangeArrowheads="1"/>
                      </p:cNvPicPr>
                      <p:nvPr/>
                    </p:nvPicPr>
                    <p:blipFill>
                      <a:blip r:embed="rId4"/>
                      <a:srcRect/>
                      <a:stretch>
                        <a:fillRect/>
                      </a:stretch>
                    </p:blipFill>
                    <p:spPr bwMode="auto">
                      <a:xfrm>
                        <a:off x="737057" y="978943"/>
                        <a:ext cx="3173413" cy="708025"/>
                      </a:xfrm>
                      <a:prstGeom prst="rect">
                        <a:avLst/>
                      </a:prstGeom>
                      <a:noFill/>
                      <a:ln>
                        <a:noFill/>
                      </a:ln>
                      <a:effectLst/>
                      <a:extLst/>
                    </p:spPr>
                  </p:pic>
                </p:oleObj>
              </mc:Fallback>
            </mc:AlternateContent>
          </a:graphicData>
        </a:graphic>
      </p:graphicFrame>
      <p:sp>
        <p:nvSpPr>
          <p:cNvPr id="9" name="Rectangle 8"/>
          <p:cNvSpPr/>
          <p:nvPr/>
        </p:nvSpPr>
        <p:spPr>
          <a:xfrm>
            <a:off x="29281" y="1717596"/>
            <a:ext cx="6702811" cy="369332"/>
          </a:xfrm>
          <a:prstGeom prst="rect">
            <a:avLst/>
          </a:prstGeom>
        </p:spPr>
        <p:txBody>
          <a:bodyPr wrap="square">
            <a:spAutoFit/>
          </a:bodyPr>
          <a:lstStyle/>
          <a:p>
            <a:pPr algn="l"/>
            <a:r>
              <a:rPr lang="en-US" dirty="0">
                <a:latin typeface="Arial" charset="0"/>
              </a:rPr>
              <a:t>Re-writing  with highest derivative on the </a:t>
            </a:r>
            <a:r>
              <a:rPr lang="en-US" dirty="0" smtClean="0">
                <a:latin typeface="Arial" charset="0"/>
              </a:rPr>
              <a:t>LHS</a:t>
            </a:r>
            <a:endParaRPr lang="en-US" dirty="0">
              <a:latin typeface="Arial" charset="0"/>
            </a:endParaRPr>
          </a:p>
        </p:txBody>
      </p:sp>
      <p:graphicFrame>
        <p:nvGraphicFramePr>
          <p:cNvPr id="10" name="Object 4"/>
          <p:cNvGraphicFramePr>
            <a:graphicFrameLocks noChangeAspect="1"/>
          </p:cNvGraphicFramePr>
          <p:nvPr>
            <p:extLst/>
          </p:nvPr>
        </p:nvGraphicFramePr>
        <p:xfrm>
          <a:off x="767821" y="2124086"/>
          <a:ext cx="3344863" cy="708025"/>
        </p:xfrm>
        <a:graphic>
          <a:graphicData uri="http://schemas.openxmlformats.org/presentationml/2006/ole">
            <mc:AlternateContent xmlns:mc="http://schemas.openxmlformats.org/markup-compatibility/2006">
              <mc:Choice xmlns:v="urn:schemas-microsoft-com:vml" Requires="v">
                <p:oleObj spid="_x0000_s957194" name="Equation" r:id="rId5" imgW="1981200" imgH="431800" progId="Equation.3">
                  <p:embed/>
                </p:oleObj>
              </mc:Choice>
              <mc:Fallback>
                <p:oleObj name="Equation" r:id="rId5" imgW="1981200" imgH="431800" progId="Equation.3">
                  <p:embed/>
                  <p:pic>
                    <p:nvPicPr>
                      <p:cNvPr id="0" name=""/>
                      <p:cNvPicPr>
                        <a:picLocks noChangeAspect="1" noChangeArrowheads="1"/>
                      </p:cNvPicPr>
                      <p:nvPr/>
                    </p:nvPicPr>
                    <p:blipFill>
                      <a:blip r:embed="rId6"/>
                      <a:srcRect/>
                      <a:stretch>
                        <a:fillRect/>
                      </a:stretch>
                    </p:blipFill>
                    <p:spPr bwMode="auto">
                      <a:xfrm>
                        <a:off x="767821" y="2124086"/>
                        <a:ext cx="3344863" cy="708025"/>
                      </a:xfrm>
                      <a:prstGeom prst="rect">
                        <a:avLst/>
                      </a:prstGeom>
                      <a:noFill/>
                      <a:ln>
                        <a:noFill/>
                      </a:ln>
                      <a:effectLst/>
                      <a:extLst/>
                    </p:spPr>
                  </p:pic>
                </p:oleObj>
              </mc:Fallback>
            </mc:AlternateContent>
          </a:graphicData>
        </a:graphic>
      </p:graphicFrame>
      <p:sp>
        <p:nvSpPr>
          <p:cNvPr id="11" name="Rectangle 10"/>
          <p:cNvSpPr/>
          <p:nvPr/>
        </p:nvSpPr>
        <p:spPr>
          <a:xfrm>
            <a:off x="633297" y="2916213"/>
            <a:ext cx="6307095" cy="369332"/>
          </a:xfrm>
          <a:prstGeom prst="rect">
            <a:avLst/>
          </a:prstGeom>
        </p:spPr>
        <p:txBody>
          <a:bodyPr wrap="square">
            <a:spAutoFit/>
          </a:bodyPr>
          <a:lstStyle/>
          <a:p>
            <a:pPr algn="l"/>
            <a:r>
              <a:rPr lang="en-US" dirty="0" smtClean="0">
                <a:latin typeface="Arial" charset="0"/>
              </a:rPr>
              <a:t>If we choose the state variables as before</a:t>
            </a:r>
            <a:endParaRPr lang="en-US" dirty="0">
              <a:latin typeface="Arial" charset="0"/>
            </a:endParaRPr>
          </a:p>
        </p:txBody>
      </p:sp>
      <p:graphicFrame>
        <p:nvGraphicFramePr>
          <p:cNvPr id="12" name="Object 4"/>
          <p:cNvGraphicFramePr>
            <a:graphicFrameLocks noChangeAspect="1"/>
          </p:cNvGraphicFramePr>
          <p:nvPr>
            <p:extLst>
              <p:ext uri="{D42A27DB-BD31-4B8C-83A1-F6EECF244321}">
                <p14:modId xmlns:p14="http://schemas.microsoft.com/office/powerpoint/2010/main" val="2028894749"/>
              </p:ext>
            </p:extLst>
          </p:nvPr>
        </p:nvGraphicFramePr>
        <p:xfrm>
          <a:off x="574486" y="3325489"/>
          <a:ext cx="685800" cy="396875"/>
        </p:xfrm>
        <a:graphic>
          <a:graphicData uri="http://schemas.openxmlformats.org/presentationml/2006/ole">
            <mc:AlternateContent xmlns:mc="http://schemas.openxmlformats.org/markup-compatibility/2006">
              <mc:Choice xmlns:v="urn:schemas-microsoft-com:vml" Requires="v">
                <p:oleObj spid="_x0000_s957195" name="Equation" r:id="rId7" imgW="406400" imgH="241300" progId="Equation.3">
                  <p:embed/>
                </p:oleObj>
              </mc:Choice>
              <mc:Fallback>
                <p:oleObj name="Equation" r:id="rId7" imgW="406400" imgH="241300" progId="Equation.3">
                  <p:embed/>
                  <p:pic>
                    <p:nvPicPr>
                      <p:cNvPr id="0" name=""/>
                      <p:cNvPicPr>
                        <a:picLocks noChangeAspect="1" noChangeArrowheads="1"/>
                      </p:cNvPicPr>
                      <p:nvPr/>
                    </p:nvPicPr>
                    <p:blipFill>
                      <a:blip r:embed="rId8"/>
                      <a:srcRect/>
                      <a:stretch>
                        <a:fillRect/>
                      </a:stretch>
                    </p:blipFill>
                    <p:spPr bwMode="auto">
                      <a:xfrm>
                        <a:off x="574486" y="3325489"/>
                        <a:ext cx="685800" cy="396875"/>
                      </a:xfrm>
                      <a:prstGeom prst="rect">
                        <a:avLst/>
                      </a:prstGeom>
                      <a:noFill/>
                      <a:ln>
                        <a:noFill/>
                      </a:ln>
                      <a:effectLs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1166198455"/>
              </p:ext>
            </p:extLst>
          </p:nvPr>
        </p:nvGraphicFramePr>
        <p:xfrm>
          <a:off x="4265086" y="3198181"/>
          <a:ext cx="857250" cy="687387"/>
        </p:xfrm>
        <a:graphic>
          <a:graphicData uri="http://schemas.openxmlformats.org/presentationml/2006/ole">
            <mc:AlternateContent xmlns:mc="http://schemas.openxmlformats.org/markup-compatibility/2006">
              <mc:Choice xmlns:v="urn:schemas-microsoft-com:vml" Requires="v">
                <p:oleObj spid="_x0000_s957196" name="Equation" r:id="rId9" imgW="508000" imgH="419100" progId="Equation.3">
                  <p:embed/>
                </p:oleObj>
              </mc:Choice>
              <mc:Fallback>
                <p:oleObj name="Equation" r:id="rId9" imgW="508000" imgH="419100" progId="Equation.3">
                  <p:embed/>
                  <p:pic>
                    <p:nvPicPr>
                      <p:cNvPr id="0" name=""/>
                      <p:cNvPicPr>
                        <a:picLocks noChangeAspect="1" noChangeArrowheads="1"/>
                      </p:cNvPicPr>
                      <p:nvPr/>
                    </p:nvPicPr>
                    <p:blipFill>
                      <a:blip r:embed="rId10"/>
                      <a:srcRect/>
                      <a:stretch>
                        <a:fillRect/>
                      </a:stretch>
                    </p:blipFill>
                    <p:spPr bwMode="auto">
                      <a:xfrm>
                        <a:off x="4265086" y="3198181"/>
                        <a:ext cx="857250" cy="687387"/>
                      </a:xfrm>
                      <a:prstGeom prst="rect">
                        <a:avLst/>
                      </a:prstGeom>
                      <a:noFill/>
                      <a:ln>
                        <a:noFill/>
                      </a:ln>
                      <a:effectLst/>
                      <a:extLst/>
                    </p:spPr>
                  </p:pic>
                </p:oleObj>
              </mc:Fallback>
            </mc:AlternateContent>
          </a:graphicData>
        </a:graphic>
      </p:graphicFrame>
      <p:graphicFrame>
        <p:nvGraphicFramePr>
          <p:cNvPr id="15" name="Object 4"/>
          <p:cNvGraphicFramePr>
            <a:graphicFrameLocks noChangeAspect="1"/>
          </p:cNvGraphicFramePr>
          <p:nvPr>
            <p:extLst>
              <p:ext uri="{D42A27DB-BD31-4B8C-83A1-F6EECF244321}">
                <p14:modId xmlns:p14="http://schemas.microsoft.com/office/powerpoint/2010/main" val="452386405"/>
              </p:ext>
            </p:extLst>
          </p:nvPr>
        </p:nvGraphicFramePr>
        <p:xfrm>
          <a:off x="1851461" y="3195671"/>
          <a:ext cx="1136650" cy="688975"/>
        </p:xfrm>
        <a:graphic>
          <a:graphicData uri="http://schemas.openxmlformats.org/presentationml/2006/ole">
            <mc:AlternateContent xmlns:mc="http://schemas.openxmlformats.org/markup-compatibility/2006">
              <mc:Choice xmlns:v="urn:schemas-microsoft-com:vml" Requires="v">
                <p:oleObj spid="_x0000_s957197" name="Equation" r:id="rId11" imgW="673100" imgH="419100" progId="Equation.DSMT4">
                  <p:embed/>
                </p:oleObj>
              </mc:Choice>
              <mc:Fallback>
                <p:oleObj name="Equation" r:id="rId11" imgW="673100" imgH="419100" progId="Equation.DSMT4">
                  <p:embed/>
                  <p:pic>
                    <p:nvPicPr>
                      <p:cNvPr id="0" name=""/>
                      <p:cNvPicPr>
                        <a:picLocks noChangeAspect="1" noChangeArrowheads="1"/>
                      </p:cNvPicPr>
                      <p:nvPr/>
                    </p:nvPicPr>
                    <p:blipFill>
                      <a:blip r:embed="rId12"/>
                      <a:srcRect/>
                      <a:stretch>
                        <a:fillRect/>
                      </a:stretch>
                    </p:blipFill>
                    <p:spPr bwMode="auto">
                      <a:xfrm>
                        <a:off x="1851461" y="3195671"/>
                        <a:ext cx="1136650" cy="688975"/>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214187016"/>
              </p:ext>
            </p:extLst>
          </p:nvPr>
        </p:nvGraphicFramePr>
        <p:xfrm>
          <a:off x="5446217" y="3187570"/>
          <a:ext cx="1285875" cy="708025"/>
        </p:xfrm>
        <a:graphic>
          <a:graphicData uri="http://schemas.openxmlformats.org/presentationml/2006/ole">
            <mc:AlternateContent xmlns:mc="http://schemas.openxmlformats.org/markup-compatibility/2006">
              <mc:Choice xmlns:v="urn:schemas-microsoft-com:vml" Requires="v">
                <p:oleObj spid="_x0000_s957198" name="Equation" r:id="rId13" imgW="762000" imgH="431800" progId="Equation.DSMT4">
                  <p:embed/>
                </p:oleObj>
              </mc:Choice>
              <mc:Fallback>
                <p:oleObj name="Equation" r:id="rId13" imgW="762000" imgH="431800" progId="Equation.DSMT4">
                  <p:embed/>
                  <p:pic>
                    <p:nvPicPr>
                      <p:cNvPr id="0" name=""/>
                      <p:cNvPicPr>
                        <a:picLocks noChangeAspect="1" noChangeArrowheads="1"/>
                      </p:cNvPicPr>
                      <p:nvPr/>
                    </p:nvPicPr>
                    <p:blipFill>
                      <a:blip r:embed="rId14"/>
                      <a:srcRect/>
                      <a:stretch>
                        <a:fillRect/>
                      </a:stretch>
                    </p:blipFill>
                    <p:spPr bwMode="auto">
                      <a:xfrm>
                        <a:off x="5446217" y="3187570"/>
                        <a:ext cx="1285875" cy="708025"/>
                      </a:xfrm>
                      <a:prstGeom prst="rect">
                        <a:avLst/>
                      </a:prstGeom>
                      <a:noFill/>
                      <a:ln>
                        <a:noFill/>
                      </a:ln>
                      <a:effectLst/>
                      <a:extLst/>
                    </p:spPr>
                  </p:pic>
                </p:oleObj>
              </mc:Fallback>
            </mc:AlternateContent>
          </a:graphicData>
        </a:graphic>
      </p:graphicFrame>
      <p:graphicFrame>
        <p:nvGraphicFramePr>
          <p:cNvPr id="23" name="Object 4"/>
          <p:cNvGraphicFramePr>
            <a:graphicFrameLocks noChangeAspect="1"/>
          </p:cNvGraphicFramePr>
          <p:nvPr>
            <p:extLst>
              <p:ext uri="{D42A27DB-BD31-4B8C-83A1-F6EECF244321}">
                <p14:modId xmlns:p14="http://schemas.microsoft.com/office/powerpoint/2010/main" val="1888699377"/>
              </p:ext>
            </p:extLst>
          </p:nvPr>
        </p:nvGraphicFramePr>
        <p:xfrm>
          <a:off x="361019" y="5145577"/>
          <a:ext cx="3425825" cy="687387"/>
        </p:xfrm>
        <a:graphic>
          <a:graphicData uri="http://schemas.openxmlformats.org/presentationml/2006/ole">
            <mc:AlternateContent xmlns:mc="http://schemas.openxmlformats.org/markup-compatibility/2006">
              <mc:Choice xmlns:v="urn:schemas-microsoft-com:vml" Requires="v">
                <p:oleObj spid="_x0000_s957199" name="Equation" r:id="rId15" imgW="2032000" imgH="419100" progId="Equation.DSMT4">
                  <p:embed/>
                </p:oleObj>
              </mc:Choice>
              <mc:Fallback>
                <p:oleObj name="Equation" r:id="rId15" imgW="2032000" imgH="419100" progId="Equation.DSMT4">
                  <p:embed/>
                  <p:pic>
                    <p:nvPicPr>
                      <p:cNvPr id="0" name=""/>
                      <p:cNvPicPr>
                        <a:picLocks noChangeAspect="1" noChangeArrowheads="1"/>
                      </p:cNvPicPr>
                      <p:nvPr/>
                    </p:nvPicPr>
                    <p:blipFill>
                      <a:blip r:embed="rId16"/>
                      <a:srcRect/>
                      <a:stretch>
                        <a:fillRect/>
                      </a:stretch>
                    </p:blipFill>
                    <p:spPr bwMode="auto">
                      <a:xfrm>
                        <a:off x="361019" y="5145577"/>
                        <a:ext cx="3425825" cy="687387"/>
                      </a:xfrm>
                      <a:prstGeom prst="rect">
                        <a:avLst/>
                      </a:prstGeom>
                      <a:noFill/>
                      <a:ln>
                        <a:noFill/>
                      </a:ln>
                      <a:effectLst/>
                      <a:extLst/>
                    </p:spPr>
                  </p:pic>
                </p:oleObj>
              </mc:Fallback>
            </mc:AlternateContent>
          </a:graphicData>
        </a:graphic>
      </p:graphicFrame>
      <p:sp>
        <p:nvSpPr>
          <p:cNvPr id="34" name="Rectangle 33"/>
          <p:cNvSpPr/>
          <p:nvPr/>
        </p:nvSpPr>
        <p:spPr>
          <a:xfrm>
            <a:off x="4693711" y="866428"/>
            <a:ext cx="5040497" cy="923330"/>
          </a:xfrm>
          <a:prstGeom prst="rect">
            <a:avLst/>
          </a:prstGeom>
        </p:spPr>
        <p:txBody>
          <a:bodyPr wrap="square">
            <a:spAutoFit/>
          </a:bodyPr>
          <a:lstStyle/>
          <a:p>
            <a:pPr algn="l"/>
            <a:r>
              <a:rPr lang="en-US" dirty="0" smtClean="0">
                <a:solidFill>
                  <a:srgbClr val="00B050"/>
                </a:solidFill>
                <a:latin typeface="Arial" charset="0"/>
              </a:rPr>
              <a:t>We now have as differential term on the RHS</a:t>
            </a:r>
          </a:p>
          <a:p>
            <a:pPr algn="l"/>
            <a:r>
              <a:rPr lang="en-US" dirty="0" smtClean="0">
                <a:solidFill>
                  <a:srgbClr val="00B050"/>
                </a:solidFill>
                <a:latin typeface="Arial" charset="0"/>
              </a:rPr>
              <a:t>We need to choose state variable so this is cancelled out!</a:t>
            </a:r>
            <a:endParaRPr lang="en-US" dirty="0">
              <a:solidFill>
                <a:srgbClr val="00B050"/>
              </a:solidFill>
              <a:latin typeface="Arial" charset="0"/>
            </a:endParaRPr>
          </a:p>
        </p:txBody>
      </p:sp>
      <p:cxnSp>
        <p:nvCxnSpPr>
          <p:cNvPr id="4" name="Straight Arrow Connector 3"/>
          <p:cNvCxnSpPr/>
          <p:nvPr/>
        </p:nvCxnSpPr>
        <p:spPr>
          <a:xfrm flipH="1">
            <a:off x="3759936" y="1824402"/>
            <a:ext cx="2053315" cy="481761"/>
          </a:xfrm>
          <a:prstGeom prst="straightConnector1">
            <a:avLst/>
          </a:prstGeom>
          <a:ln w="57150" cmpd="sng">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416193" y="6130793"/>
            <a:ext cx="9145589" cy="923330"/>
          </a:xfrm>
          <a:prstGeom prst="rect">
            <a:avLst/>
          </a:prstGeom>
        </p:spPr>
        <p:txBody>
          <a:bodyPr wrap="square">
            <a:spAutoFit/>
          </a:bodyPr>
          <a:lstStyle/>
          <a:p>
            <a:pPr algn="l"/>
            <a:r>
              <a:rPr lang="en-US" dirty="0" smtClean="0">
                <a:latin typeface="Arial" charset="0"/>
              </a:rPr>
              <a:t>We will still hav</a:t>
            </a:r>
            <a:r>
              <a:rPr lang="en-US" dirty="0">
                <a:latin typeface="Arial" charset="0"/>
              </a:rPr>
              <a:t>e as differential term on the </a:t>
            </a:r>
            <a:r>
              <a:rPr lang="en-US" dirty="0" smtClean="0">
                <a:latin typeface="Arial" charset="0"/>
              </a:rPr>
              <a:t>RHS  We don</a:t>
            </a:r>
            <a:r>
              <a:rPr lang="mr-IN" dirty="0" smtClean="0">
                <a:latin typeface="Arial" charset="0"/>
              </a:rPr>
              <a:t>’</a:t>
            </a:r>
            <a:r>
              <a:rPr lang="en-US" dirty="0" smtClean="0">
                <a:latin typeface="Arial" charset="0"/>
              </a:rPr>
              <a:t>t want this!</a:t>
            </a:r>
          </a:p>
          <a:p>
            <a:pPr algn="l"/>
            <a:r>
              <a:rPr lang="en-US" dirty="0" smtClean="0">
                <a:latin typeface="Arial" charset="0"/>
              </a:rPr>
              <a:t>We </a:t>
            </a:r>
            <a:r>
              <a:rPr lang="en-US" dirty="0">
                <a:latin typeface="Arial" charset="0"/>
              </a:rPr>
              <a:t>are not allowed differential terms on the RHS of the matrix equations</a:t>
            </a:r>
          </a:p>
          <a:p>
            <a:pPr algn="l"/>
            <a:r>
              <a:rPr lang="en-US" dirty="0" smtClean="0">
                <a:latin typeface="Arial" charset="0"/>
              </a:rPr>
              <a:t> </a:t>
            </a:r>
            <a:endParaRPr lang="en-US" dirty="0">
              <a:latin typeface="Arial" charset="0"/>
            </a:endParaRPr>
          </a:p>
        </p:txBody>
      </p:sp>
      <p:sp>
        <p:nvSpPr>
          <p:cNvPr id="36" name="Rectangle 35"/>
          <p:cNvSpPr/>
          <p:nvPr/>
        </p:nvSpPr>
        <p:spPr>
          <a:xfrm>
            <a:off x="2555016" y="5109897"/>
            <a:ext cx="791434" cy="75874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950733" y="2124086"/>
            <a:ext cx="791434" cy="758745"/>
          </a:xfrm>
          <a:prstGeom prst="rect">
            <a:avLst/>
          </a:prstGeom>
          <a:noFill/>
          <a:ln w="38100" cmpd="sng">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graphicFrame>
        <p:nvGraphicFramePr>
          <p:cNvPr id="29" name="Object 4"/>
          <p:cNvGraphicFramePr>
            <a:graphicFrameLocks noChangeAspect="1"/>
          </p:cNvGraphicFramePr>
          <p:nvPr>
            <p:extLst>
              <p:ext uri="{D42A27DB-BD31-4B8C-83A1-F6EECF244321}">
                <p14:modId xmlns:p14="http://schemas.microsoft.com/office/powerpoint/2010/main" val="2814963793"/>
              </p:ext>
            </p:extLst>
          </p:nvPr>
        </p:nvGraphicFramePr>
        <p:xfrm>
          <a:off x="554038" y="4291013"/>
          <a:ext cx="1008062" cy="708025"/>
        </p:xfrm>
        <a:graphic>
          <a:graphicData uri="http://schemas.openxmlformats.org/presentationml/2006/ole">
            <mc:AlternateContent xmlns:mc="http://schemas.openxmlformats.org/markup-compatibility/2006">
              <mc:Choice xmlns:v="urn:schemas-microsoft-com:vml" Requires="v">
                <p:oleObj spid="_x0000_s957200" name="Equation" r:id="rId17" imgW="596900" imgH="431800" progId="Equation.3">
                  <p:embed/>
                </p:oleObj>
              </mc:Choice>
              <mc:Fallback>
                <p:oleObj name="Equation" r:id="rId17" imgW="596900" imgH="431800" progId="Equation.3">
                  <p:embed/>
                  <p:pic>
                    <p:nvPicPr>
                      <p:cNvPr id="0" name=""/>
                      <p:cNvPicPr>
                        <a:picLocks noChangeAspect="1" noChangeArrowheads="1"/>
                      </p:cNvPicPr>
                      <p:nvPr/>
                    </p:nvPicPr>
                    <p:blipFill>
                      <a:blip r:embed="rId18"/>
                      <a:srcRect/>
                      <a:stretch>
                        <a:fillRect/>
                      </a:stretch>
                    </p:blipFill>
                    <p:spPr bwMode="auto">
                      <a:xfrm>
                        <a:off x="554038" y="4291013"/>
                        <a:ext cx="1008062" cy="708025"/>
                      </a:xfrm>
                      <a:prstGeom prst="rect">
                        <a:avLst/>
                      </a:prstGeom>
                      <a:noFill/>
                      <a:ln>
                        <a:noFill/>
                      </a:ln>
                      <a:effectLst/>
                      <a:extLst/>
                    </p:spPr>
                  </p:pic>
                </p:oleObj>
              </mc:Fallback>
            </mc:AlternateContent>
          </a:graphicData>
        </a:graphic>
      </p:graphicFrame>
      <p:sp>
        <p:nvSpPr>
          <p:cNvPr id="30" name="Rectangle 29"/>
          <p:cNvSpPr/>
          <p:nvPr/>
        </p:nvSpPr>
        <p:spPr>
          <a:xfrm>
            <a:off x="416193" y="3868903"/>
            <a:ext cx="4147711" cy="369332"/>
          </a:xfrm>
          <a:prstGeom prst="rect">
            <a:avLst/>
          </a:prstGeom>
        </p:spPr>
        <p:txBody>
          <a:bodyPr wrap="square">
            <a:spAutoFit/>
          </a:bodyPr>
          <a:lstStyle/>
          <a:p>
            <a:pPr algn="l"/>
            <a:r>
              <a:rPr lang="en-US" dirty="0" smtClean="0">
                <a:latin typeface="Arial" charset="0"/>
              </a:rPr>
              <a:t>Substituting</a:t>
            </a:r>
            <a:endParaRPr lang="en-US" dirty="0">
              <a:latin typeface="Arial" charset="0"/>
            </a:endParaRPr>
          </a:p>
        </p:txBody>
      </p:sp>
      <p:sp>
        <p:nvSpPr>
          <p:cNvPr id="31" name="Rectangle 30"/>
          <p:cNvSpPr/>
          <p:nvPr/>
        </p:nvSpPr>
        <p:spPr>
          <a:xfrm>
            <a:off x="2315901" y="4478416"/>
            <a:ext cx="1428221" cy="369332"/>
          </a:xfrm>
          <a:prstGeom prst="rect">
            <a:avLst/>
          </a:prstGeom>
        </p:spPr>
        <p:txBody>
          <a:bodyPr wrap="square">
            <a:spAutoFit/>
          </a:bodyPr>
          <a:lstStyle/>
          <a:p>
            <a:pPr algn="l"/>
            <a:r>
              <a:rPr lang="en-US" dirty="0" smtClean="0">
                <a:latin typeface="Arial" charset="0"/>
              </a:rPr>
              <a:t>into</a:t>
            </a:r>
            <a:endParaRPr lang="en-US" dirty="0">
              <a:latin typeface="Arial" charset="0"/>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1149878115"/>
              </p:ext>
            </p:extLst>
          </p:nvPr>
        </p:nvGraphicFramePr>
        <p:xfrm>
          <a:off x="3911863" y="4291300"/>
          <a:ext cx="3344863" cy="708025"/>
        </p:xfrm>
        <a:graphic>
          <a:graphicData uri="http://schemas.openxmlformats.org/presentationml/2006/ole">
            <mc:AlternateContent xmlns:mc="http://schemas.openxmlformats.org/markup-compatibility/2006">
              <mc:Choice xmlns:v="urn:schemas-microsoft-com:vml" Requires="v">
                <p:oleObj spid="_x0000_s957201" name="Equation" r:id="rId19" imgW="1981200" imgH="431800" progId="Equation.3">
                  <p:embed/>
                </p:oleObj>
              </mc:Choice>
              <mc:Fallback>
                <p:oleObj name="Equation" r:id="rId19" imgW="1981200" imgH="431800" progId="Equation.3">
                  <p:embed/>
                  <p:pic>
                    <p:nvPicPr>
                      <p:cNvPr id="0" name=""/>
                      <p:cNvPicPr>
                        <a:picLocks noChangeAspect="1" noChangeArrowheads="1"/>
                      </p:cNvPicPr>
                      <p:nvPr/>
                    </p:nvPicPr>
                    <p:blipFill>
                      <a:blip r:embed="rId6"/>
                      <a:srcRect/>
                      <a:stretch>
                        <a:fillRect/>
                      </a:stretch>
                    </p:blipFill>
                    <p:spPr bwMode="auto">
                      <a:xfrm>
                        <a:off x="3911863" y="4291300"/>
                        <a:ext cx="3344863" cy="7080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4100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10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5">
                                            <p:txEl>
                                              <p:pRg st="1" end="1"/>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9" grpId="0"/>
      <p:bldP spid="11" grpId="0"/>
      <p:bldP spid="34" grpId="0"/>
      <p:bldP spid="35" grpId="0" build="p" bldLvl="2"/>
      <p:bldP spid="36" grpId="0" animBg="1"/>
      <p:bldP spid="38" grpId="0" animBg="1"/>
      <p:bldP spid="30" grpId="0"/>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81006" y="6882"/>
            <a:ext cx="9083919"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2</a:t>
            </a:r>
            <a:r>
              <a:rPr lang="en-US" sz="3200" b="1" baseline="30000" dirty="0">
                <a:latin typeface="Arial" charset="0"/>
              </a:rPr>
              <a:t>nd</a:t>
            </a:r>
            <a:r>
              <a:rPr lang="en-US" sz="3200" b="1" dirty="0">
                <a:latin typeface="Arial" charset="0"/>
              </a:rPr>
              <a:t> order ODE to state space: Harder case</a:t>
            </a:r>
          </a:p>
        </p:txBody>
      </p:sp>
      <p:sp>
        <p:nvSpPr>
          <p:cNvPr id="21" name="Rectangle 20"/>
          <p:cNvSpPr/>
          <p:nvPr/>
        </p:nvSpPr>
        <p:spPr>
          <a:xfrm>
            <a:off x="633298" y="609600"/>
            <a:ext cx="4147711" cy="369332"/>
          </a:xfrm>
          <a:prstGeom prst="rect">
            <a:avLst/>
          </a:prstGeom>
        </p:spPr>
        <p:txBody>
          <a:bodyPr wrap="square">
            <a:spAutoFit/>
          </a:bodyPr>
          <a:lstStyle/>
          <a:p>
            <a:pPr algn="l"/>
            <a:r>
              <a:rPr lang="en-US" dirty="0" smtClean="0">
                <a:latin typeface="Arial" charset="0"/>
              </a:rPr>
              <a:t>So starting with the re-written equation</a:t>
            </a:r>
            <a:endParaRPr lang="en-US" dirty="0">
              <a:latin typeface="Arial" charset="0"/>
            </a:endParaRPr>
          </a:p>
        </p:txBody>
      </p:sp>
      <p:graphicFrame>
        <p:nvGraphicFramePr>
          <p:cNvPr id="10" name="Object 4"/>
          <p:cNvGraphicFramePr>
            <a:graphicFrameLocks noChangeAspect="1"/>
          </p:cNvGraphicFramePr>
          <p:nvPr>
            <p:extLst/>
          </p:nvPr>
        </p:nvGraphicFramePr>
        <p:xfrm>
          <a:off x="633298" y="1100780"/>
          <a:ext cx="3344863" cy="708025"/>
        </p:xfrm>
        <a:graphic>
          <a:graphicData uri="http://schemas.openxmlformats.org/presentationml/2006/ole">
            <mc:AlternateContent xmlns:mc="http://schemas.openxmlformats.org/markup-compatibility/2006">
              <mc:Choice xmlns:v="urn:schemas-microsoft-com:vml" Requires="v">
                <p:oleObj spid="_x0000_s1302766" name="Equation" r:id="rId3" imgW="1981200" imgH="431800" progId="Equation.DSMT4">
                  <p:embed/>
                </p:oleObj>
              </mc:Choice>
              <mc:Fallback>
                <p:oleObj name="Equation" r:id="rId3" imgW="1981200" imgH="431800" progId="Equation.DSMT4">
                  <p:embed/>
                  <p:pic>
                    <p:nvPicPr>
                      <p:cNvPr id="0" name=""/>
                      <p:cNvPicPr>
                        <a:picLocks noChangeAspect="1" noChangeArrowheads="1"/>
                      </p:cNvPicPr>
                      <p:nvPr/>
                    </p:nvPicPr>
                    <p:blipFill>
                      <a:blip r:embed="rId4"/>
                      <a:srcRect/>
                      <a:stretch>
                        <a:fillRect/>
                      </a:stretch>
                    </p:blipFill>
                    <p:spPr bwMode="auto">
                      <a:xfrm>
                        <a:off x="633298" y="1100780"/>
                        <a:ext cx="3344863" cy="708025"/>
                      </a:xfrm>
                      <a:prstGeom prst="rect">
                        <a:avLst/>
                      </a:prstGeom>
                      <a:noFill/>
                      <a:ln>
                        <a:noFill/>
                      </a:ln>
                      <a:effectLst/>
                      <a:extLst/>
                    </p:spPr>
                  </p:pic>
                </p:oleObj>
              </mc:Fallback>
            </mc:AlternateContent>
          </a:graphicData>
        </a:graphic>
      </p:graphicFrame>
      <p:sp>
        <p:nvSpPr>
          <p:cNvPr id="11" name="Rectangle 10"/>
          <p:cNvSpPr/>
          <p:nvPr/>
        </p:nvSpPr>
        <p:spPr>
          <a:xfrm>
            <a:off x="558716" y="2036894"/>
            <a:ext cx="4147711" cy="369332"/>
          </a:xfrm>
          <a:prstGeom prst="rect">
            <a:avLst/>
          </a:prstGeom>
        </p:spPr>
        <p:txBody>
          <a:bodyPr wrap="square">
            <a:spAutoFit/>
          </a:bodyPr>
          <a:lstStyle/>
          <a:p>
            <a:pPr algn="l"/>
            <a:r>
              <a:rPr lang="en-US" dirty="0" smtClean="0">
                <a:latin typeface="Arial" charset="0"/>
              </a:rPr>
              <a:t>We </a:t>
            </a:r>
            <a:r>
              <a:rPr lang="en-US" dirty="0" smtClean="0">
                <a:solidFill>
                  <a:srgbClr val="FF0000"/>
                </a:solidFill>
                <a:latin typeface="Arial" charset="0"/>
              </a:rPr>
              <a:t>now</a:t>
            </a:r>
            <a:r>
              <a:rPr lang="en-US" dirty="0" smtClean="0">
                <a:latin typeface="Arial" charset="0"/>
              </a:rPr>
              <a:t> choose the state variables</a:t>
            </a:r>
            <a:endParaRPr lang="en-US" dirty="0">
              <a:latin typeface="Arial" charset="0"/>
            </a:endParaRPr>
          </a:p>
        </p:txBody>
      </p:sp>
      <p:graphicFrame>
        <p:nvGraphicFramePr>
          <p:cNvPr id="12" name="Object 4"/>
          <p:cNvGraphicFramePr>
            <a:graphicFrameLocks noChangeAspect="1"/>
          </p:cNvGraphicFramePr>
          <p:nvPr>
            <p:extLst/>
          </p:nvPr>
        </p:nvGraphicFramePr>
        <p:xfrm>
          <a:off x="558710" y="2453265"/>
          <a:ext cx="685800" cy="396875"/>
        </p:xfrm>
        <a:graphic>
          <a:graphicData uri="http://schemas.openxmlformats.org/presentationml/2006/ole">
            <mc:AlternateContent xmlns:mc="http://schemas.openxmlformats.org/markup-compatibility/2006">
              <mc:Choice xmlns:v="urn:schemas-microsoft-com:vml" Requires="v">
                <p:oleObj spid="_x0000_s1302767" name="Equation" r:id="rId5" imgW="406400" imgH="241300" progId="Equation.3">
                  <p:embed/>
                </p:oleObj>
              </mc:Choice>
              <mc:Fallback>
                <p:oleObj name="Equation" r:id="rId5" imgW="406400" imgH="241300" progId="Equation.3">
                  <p:embed/>
                  <p:pic>
                    <p:nvPicPr>
                      <p:cNvPr id="0" name=""/>
                      <p:cNvPicPr>
                        <a:picLocks noChangeAspect="1" noChangeArrowheads="1"/>
                      </p:cNvPicPr>
                      <p:nvPr/>
                    </p:nvPicPr>
                    <p:blipFill>
                      <a:blip r:embed="rId6"/>
                      <a:srcRect/>
                      <a:stretch>
                        <a:fillRect/>
                      </a:stretch>
                    </p:blipFill>
                    <p:spPr bwMode="auto">
                      <a:xfrm>
                        <a:off x="558710" y="2453265"/>
                        <a:ext cx="685800" cy="396875"/>
                      </a:xfrm>
                      <a:prstGeom prst="rect">
                        <a:avLst/>
                      </a:prstGeom>
                      <a:noFill/>
                      <a:ln>
                        <a:noFill/>
                      </a:ln>
                      <a:effectLst/>
                      <a:extLst/>
                    </p:spPr>
                  </p:pic>
                </p:oleObj>
              </mc:Fallback>
            </mc:AlternateContent>
          </a:graphicData>
        </a:graphic>
      </p:graphicFrame>
      <p:graphicFrame>
        <p:nvGraphicFramePr>
          <p:cNvPr id="13" name="Object 4"/>
          <p:cNvGraphicFramePr>
            <a:graphicFrameLocks noChangeAspect="1"/>
          </p:cNvGraphicFramePr>
          <p:nvPr>
            <p:extLst/>
          </p:nvPr>
        </p:nvGraphicFramePr>
        <p:xfrm>
          <a:off x="559756" y="2976574"/>
          <a:ext cx="1393825" cy="687387"/>
        </p:xfrm>
        <a:graphic>
          <a:graphicData uri="http://schemas.openxmlformats.org/presentationml/2006/ole">
            <mc:AlternateContent xmlns:mc="http://schemas.openxmlformats.org/markup-compatibility/2006">
              <mc:Choice xmlns:v="urn:schemas-microsoft-com:vml" Requires="v">
                <p:oleObj spid="_x0000_s1302768" name="Equation" r:id="rId7" imgW="825500" imgH="419100" progId="Equation.DSMT4">
                  <p:embed/>
                </p:oleObj>
              </mc:Choice>
              <mc:Fallback>
                <p:oleObj name="Equation" r:id="rId7" imgW="825500" imgH="419100" progId="Equation.DSMT4">
                  <p:embed/>
                  <p:pic>
                    <p:nvPicPr>
                      <p:cNvPr id="0" name=""/>
                      <p:cNvPicPr>
                        <a:picLocks noChangeAspect="1" noChangeArrowheads="1"/>
                      </p:cNvPicPr>
                      <p:nvPr/>
                    </p:nvPicPr>
                    <p:blipFill>
                      <a:blip r:embed="rId8"/>
                      <a:srcRect/>
                      <a:stretch>
                        <a:fillRect/>
                      </a:stretch>
                    </p:blipFill>
                    <p:spPr bwMode="auto">
                      <a:xfrm>
                        <a:off x="559756" y="2976574"/>
                        <a:ext cx="1393825" cy="687387"/>
                      </a:xfrm>
                      <a:prstGeom prst="rect">
                        <a:avLst/>
                      </a:prstGeom>
                      <a:noFill/>
                      <a:ln>
                        <a:noFill/>
                      </a:ln>
                      <a:effectLst/>
                      <a:extLst/>
                    </p:spPr>
                  </p:pic>
                </p:oleObj>
              </mc:Fallback>
            </mc:AlternateContent>
          </a:graphicData>
        </a:graphic>
      </p:graphicFrame>
      <p:graphicFrame>
        <p:nvGraphicFramePr>
          <p:cNvPr id="15" name="Object 4"/>
          <p:cNvGraphicFramePr>
            <a:graphicFrameLocks noChangeAspect="1"/>
          </p:cNvGraphicFramePr>
          <p:nvPr>
            <p:extLst/>
          </p:nvPr>
        </p:nvGraphicFramePr>
        <p:xfrm>
          <a:off x="4330417" y="2350887"/>
          <a:ext cx="1136650" cy="688975"/>
        </p:xfrm>
        <a:graphic>
          <a:graphicData uri="http://schemas.openxmlformats.org/presentationml/2006/ole">
            <mc:AlternateContent xmlns:mc="http://schemas.openxmlformats.org/markup-compatibility/2006">
              <mc:Choice xmlns:v="urn:schemas-microsoft-com:vml" Requires="v">
                <p:oleObj spid="_x0000_s1302769" name="Equation" r:id="rId9" imgW="673100" imgH="419100" progId="Equation.DSMT4">
                  <p:embed/>
                </p:oleObj>
              </mc:Choice>
              <mc:Fallback>
                <p:oleObj name="Equation" r:id="rId9" imgW="673100" imgH="419100" progId="Equation.DSMT4">
                  <p:embed/>
                  <p:pic>
                    <p:nvPicPr>
                      <p:cNvPr id="0" name=""/>
                      <p:cNvPicPr>
                        <a:picLocks noChangeAspect="1" noChangeArrowheads="1"/>
                      </p:cNvPicPr>
                      <p:nvPr/>
                    </p:nvPicPr>
                    <p:blipFill>
                      <a:blip r:embed="rId10"/>
                      <a:srcRect/>
                      <a:stretch>
                        <a:fillRect/>
                      </a:stretch>
                    </p:blipFill>
                    <p:spPr bwMode="auto">
                      <a:xfrm>
                        <a:off x="4330417" y="2350887"/>
                        <a:ext cx="1136650" cy="688975"/>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nvPr>
        </p:nvGraphicFramePr>
        <p:xfrm>
          <a:off x="4268816" y="2976574"/>
          <a:ext cx="2079625" cy="687387"/>
        </p:xfrm>
        <a:graphic>
          <a:graphicData uri="http://schemas.openxmlformats.org/presentationml/2006/ole">
            <mc:AlternateContent xmlns:mc="http://schemas.openxmlformats.org/markup-compatibility/2006">
              <mc:Choice xmlns:v="urn:schemas-microsoft-com:vml" Requires="v">
                <p:oleObj spid="_x0000_s1302770" name="Equation" r:id="rId11" imgW="1231900" imgH="431800" progId="Equation.3">
                  <p:embed/>
                </p:oleObj>
              </mc:Choice>
              <mc:Fallback>
                <p:oleObj name="Equation" r:id="rId11" imgW="1231900" imgH="431800" progId="Equation.3">
                  <p:embed/>
                  <p:pic>
                    <p:nvPicPr>
                      <p:cNvPr id="0" name=""/>
                      <p:cNvPicPr>
                        <a:picLocks noChangeAspect="1" noChangeArrowheads="1"/>
                      </p:cNvPicPr>
                      <p:nvPr/>
                    </p:nvPicPr>
                    <p:blipFill>
                      <a:blip r:embed="rId12"/>
                      <a:srcRect/>
                      <a:stretch>
                        <a:fillRect/>
                      </a:stretch>
                    </p:blipFill>
                    <p:spPr bwMode="auto">
                      <a:xfrm>
                        <a:off x="4268816" y="2976574"/>
                        <a:ext cx="2079625" cy="687387"/>
                      </a:xfrm>
                      <a:prstGeom prst="rect">
                        <a:avLst/>
                      </a:prstGeom>
                      <a:noFill/>
                      <a:ln>
                        <a:noFill/>
                      </a:ln>
                      <a:effectLst/>
                      <a:extLst/>
                    </p:spPr>
                  </p:pic>
                </p:oleObj>
              </mc:Fallback>
            </mc:AlternateContent>
          </a:graphicData>
        </a:graphic>
      </p:graphicFrame>
      <p:graphicFrame>
        <p:nvGraphicFramePr>
          <p:cNvPr id="23" name="Object 4"/>
          <p:cNvGraphicFramePr>
            <a:graphicFrameLocks noChangeAspect="1"/>
          </p:cNvGraphicFramePr>
          <p:nvPr>
            <p:extLst>
              <p:ext uri="{D42A27DB-BD31-4B8C-83A1-F6EECF244321}">
                <p14:modId xmlns:p14="http://schemas.microsoft.com/office/powerpoint/2010/main" val="848333867"/>
              </p:ext>
            </p:extLst>
          </p:nvPr>
        </p:nvGraphicFramePr>
        <p:xfrm>
          <a:off x="608478" y="6030935"/>
          <a:ext cx="4197350" cy="687388"/>
        </p:xfrm>
        <a:graphic>
          <a:graphicData uri="http://schemas.openxmlformats.org/presentationml/2006/ole">
            <mc:AlternateContent xmlns:mc="http://schemas.openxmlformats.org/markup-compatibility/2006">
              <mc:Choice xmlns:v="urn:schemas-microsoft-com:vml" Requires="v">
                <p:oleObj spid="_x0000_s1302771" name="Equation" r:id="rId13" imgW="2489200" imgH="419100" progId="Equation.DSMT4">
                  <p:embed/>
                </p:oleObj>
              </mc:Choice>
              <mc:Fallback>
                <p:oleObj name="Equation" r:id="rId13" imgW="2489200" imgH="419100" progId="Equation.DSMT4">
                  <p:embed/>
                  <p:pic>
                    <p:nvPicPr>
                      <p:cNvPr id="0" name=""/>
                      <p:cNvPicPr>
                        <a:picLocks noChangeAspect="1" noChangeArrowheads="1"/>
                      </p:cNvPicPr>
                      <p:nvPr/>
                    </p:nvPicPr>
                    <p:blipFill>
                      <a:blip r:embed="rId14"/>
                      <a:srcRect/>
                      <a:stretch>
                        <a:fillRect/>
                      </a:stretch>
                    </p:blipFill>
                    <p:spPr bwMode="auto">
                      <a:xfrm>
                        <a:off x="608478" y="6030935"/>
                        <a:ext cx="4197350" cy="687388"/>
                      </a:xfrm>
                      <a:prstGeom prst="rect">
                        <a:avLst/>
                      </a:prstGeom>
                      <a:noFill/>
                      <a:ln>
                        <a:noFill/>
                      </a:ln>
                      <a:effectLst/>
                      <a:extLst/>
                    </p:spPr>
                  </p:pic>
                </p:oleObj>
              </mc:Fallback>
            </mc:AlternateContent>
          </a:graphicData>
        </a:graphic>
      </p:graphicFrame>
      <p:graphicFrame>
        <p:nvGraphicFramePr>
          <p:cNvPr id="36" name="Object 4"/>
          <p:cNvGraphicFramePr>
            <a:graphicFrameLocks noChangeAspect="1"/>
          </p:cNvGraphicFramePr>
          <p:nvPr>
            <p:extLst>
              <p:ext uri="{D42A27DB-BD31-4B8C-83A1-F6EECF244321}">
                <p14:modId xmlns:p14="http://schemas.microsoft.com/office/powerpoint/2010/main" val="1556437280"/>
              </p:ext>
            </p:extLst>
          </p:nvPr>
        </p:nvGraphicFramePr>
        <p:xfrm>
          <a:off x="5308628" y="6038755"/>
          <a:ext cx="2655887" cy="687387"/>
        </p:xfrm>
        <a:graphic>
          <a:graphicData uri="http://schemas.openxmlformats.org/presentationml/2006/ole">
            <mc:AlternateContent xmlns:mc="http://schemas.openxmlformats.org/markup-compatibility/2006">
              <mc:Choice xmlns:v="urn:schemas-microsoft-com:vml" Requires="v">
                <p:oleObj spid="_x0000_s1302772" name="Equation" r:id="rId15" imgW="1574800" imgH="419100" progId="Equation.3">
                  <p:embed/>
                </p:oleObj>
              </mc:Choice>
              <mc:Fallback>
                <p:oleObj name="Equation" r:id="rId15" imgW="1574800" imgH="419100" progId="Equation.3">
                  <p:embed/>
                  <p:pic>
                    <p:nvPicPr>
                      <p:cNvPr id="0" name=""/>
                      <p:cNvPicPr>
                        <a:picLocks noChangeAspect="1" noChangeArrowheads="1"/>
                      </p:cNvPicPr>
                      <p:nvPr/>
                    </p:nvPicPr>
                    <p:blipFill>
                      <a:blip r:embed="rId16"/>
                      <a:srcRect/>
                      <a:stretch>
                        <a:fillRect/>
                      </a:stretch>
                    </p:blipFill>
                    <p:spPr bwMode="auto">
                      <a:xfrm>
                        <a:off x="5308628" y="6038755"/>
                        <a:ext cx="2655887" cy="687387"/>
                      </a:xfrm>
                      <a:prstGeom prst="rect">
                        <a:avLst/>
                      </a:prstGeom>
                      <a:noFill/>
                      <a:ln>
                        <a:noFill/>
                      </a:ln>
                      <a:effectLst/>
                      <a:extLst/>
                    </p:spPr>
                  </p:pic>
                </p:oleObj>
              </mc:Fallback>
            </mc:AlternateContent>
          </a:graphicData>
        </a:graphic>
      </p:graphicFrame>
      <p:sp>
        <p:nvSpPr>
          <p:cNvPr id="38" name="Rectangle 37"/>
          <p:cNvSpPr/>
          <p:nvPr/>
        </p:nvSpPr>
        <p:spPr>
          <a:xfrm>
            <a:off x="633298" y="3721871"/>
            <a:ext cx="4898999" cy="369332"/>
          </a:xfrm>
          <a:prstGeom prst="rect">
            <a:avLst/>
          </a:prstGeom>
        </p:spPr>
        <p:txBody>
          <a:bodyPr wrap="square">
            <a:spAutoFit/>
          </a:bodyPr>
          <a:lstStyle/>
          <a:p>
            <a:pPr algn="l"/>
            <a:r>
              <a:rPr lang="en-US" dirty="0" smtClean="0">
                <a:latin typeface="Arial" charset="0"/>
              </a:rPr>
              <a:t>Substituting</a:t>
            </a:r>
            <a:endParaRPr lang="en-US" dirty="0">
              <a:latin typeface="Arial" charset="0"/>
            </a:endParaRPr>
          </a:p>
        </p:txBody>
      </p:sp>
      <p:sp>
        <p:nvSpPr>
          <p:cNvPr id="42" name="Rectangle 41"/>
          <p:cNvSpPr/>
          <p:nvPr/>
        </p:nvSpPr>
        <p:spPr>
          <a:xfrm>
            <a:off x="5308184" y="5696805"/>
            <a:ext cx="4597816" cy="369332"/>
          </a:xfrm>
          <a:prstGeom prst="rect">
            <a:avLst/>
          </a:prstGeom>
        </p:spPr>
        <p:txBody>
          <a:bodyPr wrap="square">
            <a:spAutoFit/>
          </a:bodyPr>
          <a:lstStyle/>
          <a:p>
            <a:pPr algn="l"/>
            <a:r>
              <a:rPr lang="en-US" dirty="0" smtClean="0">
                <a:solidFill>
                  <a:srgbClr val="FF0000"/>
                </a:solidFill>
                <a:latin typeface="Arial" charset="0"/>
              </a:rPr>
              <a:t>The differential u term is now cancelled out!</a:t>
            </a:r>
            <a:endParaRPr lang="en-US" dirty="0">
              <a:solidFill>
                <a:srgbClr val="FF0000"/>
              </a:solidFill>
              <a:latin typeface="Arial" charset="0"/>
            </a:endParaRPr>
          </a:p>
        </p:txBody>
      </p:sp>
      <p:graphicFrame>
        <p:nvGraphicFramePr>
          <p:cNvPr id="26" name="Object 4"/>
          <p:cNvGraphicFramePr>
            <a:graphicFrameLocks noChangeAspect="1"/>
          </p:cNvGraphicFramePr>
          <p:nvPr>
            <p:extLst>
              <p:ext uri="{D42A27DB-BD31-4B8C-83A1-F6EECF244321}">
                <p14:modId xmlns:p14="http://schemas.microsoft.com/office/powerpoint/2010/main" val="3131113063"/>
              </p:ext>
            </p:extLst>
          </p:nvPr>
        </p:nvGraphicFramePr>
        <p:xfrm>
          <a:off x="541338" y="4078288"/>
          <a:ext cx="1757362" cy="687387"/>
        </p:xfrm>
        <a:graphic>
          <a:graphicData uri="http://schemas.openxmlformats.org/presentationml/2006/ole">
            <mc:AlternateContent xmlns:mc="http://schemas.openxmlformats.org/markup-compatibility/2006">
              <mc:Choice xmlns:v="urn:schemas-microsoft-com:vml" Requires="v">
                <p:oleObj spid="_x0000_s1302773" name="Equation" r:id="rId17" imgW="1041400" imgH="431800" progId="Equation.DSMT4">
                  <p:embed/>
                </p:oleObj>
              </mc:Choice>
              <mc:Fallback>
                <p:oleObj name="Equation" r:id="rId17" imgW="1041400" imgH="431800" progId="Equation.DSMT4">
                  <p:embed/>
                  <p:pic>
                    <p:nvPicPr>
                      <p:cNvPr id="0" name=""/>
                      <p:cNvPicPr>
                        <a:picLocks noChangeAspect="1" noChangeArrowheads="1"/>
                      </p:cNvPicPr>
                      <p:nvPr/>
                    </p:nvPicPr>
                    <p:blipFill>
                      <a:blip r:embed="rId18"/>
                      <a:srcRect/>
                      <a:stretch>
                        <a:fillRect/>
                      </a:stretch>
                    </p:blipFill>
                    <p:spPr bwMode="auto">
                      <a:xfrm>
                        <a:off x="541338" y="4078288"/>
                        <a:ext cx="1757362" cy="687387"/>
                      </a:xfrm>
                      <a:prstGeom prst="rect">
                        <a:avLst/>
                      </a:prstGeom>
                      <a:noFill/>
                      <a:ln>
                        <a:noFill/>
                      </a:ln>
                      <a:effectLst/>
                      <a:extLst/>
                    </p:spPr>
                  </p:pic>
                </p:oleObj>
              </mc:Fallback>
            </mc:AlternateContent>
          </a:graphicData>
        </a:graphic>
      </p:graphicFrame>
      <p:sp>
        <p:nvSpPr>
          <p:cNvPr id="27" name="Rectangle 26"/>
          <p:cNvSpPr/>
          <p:nvPr/>
        </p:nvSpPr>
        <p:spPr>
          <a:xfrm>
            <a:off x="608214" y="4765156"/>
            <a:ext cx="4898999" cy="369332"/>
          </a:xfrm>
          <a:prstGeom prst="rect">
            <a:avLst/>
          </a:prstGeom>
        </p:spPr>
        <p:txBody>
          <a:bodyPr wrap="square">
            <a:spAutoFit/>
          </a:bodyPr>
          <a:lstStyle/>
          <a:p>
            <a:pPr algn="l"/>
            <a:r>
              <a:rPr lang="en-US" dirty="0" smtClean="0">
                <a:latin typeface="Arial" charset="0"/>
              </a:rPr>
              <a:t>Into</a:t>
            </a:r>
            <a:endParaRPr lang="en-US" dirty="0">
              <a:latin typeface="Arial" charset="0"/>
            </a:endParaRPr>
          </a:p>
        </p:txBody>
      </p:sp>
      <p:graphicFrame>
        <p:nvGraphicFramePr>
          <p:cNvPr id="17" name="Object 4"/>
          <p:cNvGraphicFramePr>
            <a:graphicFrameLocks noChangeAspect="1"/>
          </p:cNvGraphicFramePr>
          <p:nvPr>
            <p:extLst>
              <p:ext uri="{D42A27DB-BD31-4B8C-83A1-F6EECF244321}">
                <p14:modId xmlns:p14="http://schemas.microsoft.com/office/powerpoint/2010/main" val="3623785590"/>
              </p:ext>
            </p:extLst>
          </p:nvPr>
        </p:nvGraphicFramePr>
        <p:xfrm>
          <a:off x="4823664" y="1131158"/>
          <a:ext cx="4867275" cy="708025"/>
        </p:xfrm>
        <a:graphic>
          <a:graphicData uri="http://schemas.openxmlformats.org/presentationml/2006/ole">
            <mc:AlternateContent xmlns:mc="http://schemas.openxmlformats.org/markup-compatibility/2006">
              <mc:Choice xmlns:v="urn:schemas-microsoft-com:vml" Requires="v">
                <p:oleObj spid="_x0000_s1302774" name="Equation" r:id="rId19" imgW="2882900" imgH="431800" progId="Equation.3">
                  <p:embed/>
                </p:oleObj>
              </mc:Choice>
              <mc:Fallback>
                <p:oleObj name="Equation" r:id="rId19" imgW="2882900" imgH="431800" progId="Equation.3">
                  <p:embed/>
                  <p:pic>
                    <p:nvPicPr>
                      <p:cNvPr id="0" name=""/>
                      <p:cNvPicPr>
                        <a:picLocks noChangeAspect="1" noChangeArrowheads="1"/>
                      </p:cNvPicPr>
                      <p:nvPr/>
                    </p:nvPicPr>
                    <p:blipFill>
                      <a:blip r:embed="rId20"/>
                      <a:srcRect/>
                      <a:stretch>
                        <a:fillRect/>
                      </a:stretch>
                    </p:blipFill>
                    <p:spPr bwMode="auto">
                      <a:xfrm>
                        <a:off x="4823664" y="1131158"/>
                        <a:ext cx="4867275" cy="708025"/>
                      </a:xfrm>
                      <a:prstGeom prst="rect">
                        <a:avLst/>
                      </a:prstGeom>
                      <a:noFill/>
                      <a:ln>
                        <a:noFill/>
                      </a:ln>
                      <a:effectLst/>
                      <a:extLst/>
                    </p:spPr>
                  </p:pic>
                </p:oleObj>
              </mc:Fallback>
            </mc:AlternateContent>
          </a:graphicData>
        </a:graphic>
      </p:graphicFrame>
      <p:sp>
        <p:nvSpPr>
          <p:cNvPr id="19" name="Rectangle 18"/>
          <p:cNvSpPr/>
          <p:nvPr/>
        </p:nvSpPr>
        <p:spPr>
          <a:xfrm>
            <a:off x="5352532" y="652101"/>
            <a:ext cx="4147711" cy="369332"/>
          </a:xfrm>
          <a:prstGeom prst="rect">
            <a:avLst/>
          </a:prstGeom>
        </p:spPr>
        <p:txBody>
          <a:bodyPr wrap="square">
            <a:spAutoFit/>
          </a:bodyPr>
          <a:lstStyle/>
          <a:p>
            <a:pPr algn="l"/>
            <a:r>
              <a:rPr lang="en-US" dirty="0" smtClean="0">
                <a:latin typeface="Arial" charset="0"/>
              </a:rPr>
              <a:t>Now adding same term to both sides</a:t>
            </a:r>
            <a:endParaRPr lang="en-US" dirty="0">
              <a:latin typeface="Arial" charset="0"/>
            </a:endParaRPr>
          </a:p>
        </p:txBody>
      </p:sp>
      <p:graphicFrame>
        <p:nvGraphicFramePr>
          <p:cNvPr id="20" name="Object 4"/>
          <p:cNvGraphicFramePr>
            <a:graphicFrameLocks noChangeAspect="1"/>
          </p:cNvGraphicFramePr>
          <p:nvPr>
            <p:extLst>
              <p:ext uri="{D42A27DB-BD31-4B8C-83A1-F6EECF244321}">
                <p14:modId xmlns:p14="http://schemas.microsoft.com/office/powerpoint/2010/main" val="232067450"/>
              </p:ext>
            </p:extLst>
          </p:nvPr>
        </p:nvGraphicFramePr>
        <p:xfrm>
          <a:off x="311544" y="5142233"/>
          <a:ext cx="4867275" cy="708025"/>
        </p:xfrm>
        <a:graphic>
          <a:graphicData uri="http://schemas.openxmlformats.org/presentationml/2006/ole">
            <mc:AlternateContent xmlns:mc="http://schemas.openxmlformats.org/markup-compatibility/2006">
              <mc:Choice xmlns:v="urn:schemas-microsoft-com:vml" Requires="v">
                <p:oleObj spid="_x0000_s1302775" name="Equation" r:id="rId21" imgW="2882900" imgH="431800" progId="Equation.3">
                  <p:embed/>
                </p:oleObj>
              </mc:Choice>
              <mc:Fallback>
                <p:oleObj name="Equation" r:id="rId21" imgW="2882900" imgH="431800" progId="Equation.3">
                  <p:embed/>
                  <p:pic>
                    <p:nvPicPr>
                      <p:cNvPr id="0" name=""/>
                      <p:cNvPicPr>
                        <a:picLocks noChangeAspect="1" noChangeArrowheads="1"/>
                      </p:cNvPicPr>
                      <p:nvPr/>
                    </p:nvPicPr>
                    <p:blipFill>
                      <a:blip r:embed="rId20"/>
                      <a:srcRect/>
                      <a:stretch>
                        <a:fillRect/>
                      </a:stretch>
                    </p:blipFill>
                    <p:spPr bwMode="auto">
                      <a:xfrm>
                        <a:off x="311544" y="5142233"/>
                        <a:ext cx="4867275" cy="7080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5122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1000"/>
                                        <p:tgtEl>
                                          <p:spTgt spid="2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P spid="38" grpId="0"/>
      <p:bldP spid="42" grpId="0"/>
      <p:bldP spid="27"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81006" y="6882"/>
            <a:ext cx="9083919"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2</a:t>
            </a:r>
            <a:r>
              <a:rPr lang="en-US" sz="3200" b="1" baseline="30000" dirty="0">
                <a:latin typeface="Arial" charset="0"/>
              </a:rPr>
              <a:t>nd</a:t>
            </a:r>
            <a:r>
              <a:rPr lang="en-US" sz="3200" b="1" dirty="0">
                <a:latin typeface="Arial" charset="0"/>
              </a:rPr>
              <a:t> order ODE to state space: Harder case</a:t>
            </a:r>
          </a:p>
        </p:txBody>
      </p:sp>
      <p:graphicFrame>
        <p:nvGraphicFramePr>
          <p:cNvPr id="13" name="Object 4"/>
          <p:cNvGraphicFramePr>
            <a:graphicFrameLocks noChangeAspect="1"/>
          </p:cNvGraphicFramePr>
          <p:nvPr>
            <p:extLst>
              <p:ext uri="{D42A27DB-BD31-4B8C-83A1-F6EECF244321}">
                <p14:modId xmlns:p14="http://schemas.microsoft.com/office/powerpoint/2010/main" val="1664780982"/>
              </p:ext>
            </p:extLst>
          </p:nvPr>
        </p:nvGraphicFramePr>
        <p:xfrm>
          <a:off x="570802" y="1103410"/>
          <a:ext cx="1393825" cy="687387"/>
        </p:xfrm>
        <a:graphic>
          <a:graphicData uri="http://schemas.openxmlformats.org/presentationml/2006/ole">
            <mc:AlternateContent xmlns:mc="http://schemas.openxmlformats.org/markup-compatibility/2006">
              <mc:Choice xmlns:v="urn:schemas-microsoft-com:vml" Requires="v">
                <p:oleObj spid="_x0000_s1166775" name="Equation" r:id="rId3" imgW="825500" imgH="419100" progId="Equation.DSMT4">
                  <p:embed/>
                </p:oleObj>
              </mc:Choice>
              <mc:Fallback>
                <p:oleObj name="Equation" r:id="rId3" imgW="825500" imgH="419100" progId="Equation.DSMT4">
                  <p:embed/>
                  <p:pic>
                    <p:nvPicPr>
                      <p:cNvPr id="0" name=""/>
                      <p:cNvPicPr>
                        <a:picLocks noChangeAspect="1" noChangeArrowheads="1"/>
                      </p:cNvPicPr>
                      <p:nvPr/>
                    </p:nvPicPr>
                    <p:blipFill>
                      <a:blip r:embed="rId4"/>
                      <a:srcRect/>
                      <a:stretch>
                        <a:fillRect/>
                      </a:stretch>
                    </p:blipFill>
                    <p:spPr bwMode="auto">
                      <a:xfrm>
                        <a:off x="570802" y="1103410"/>
                        <a:ext cx="1393825" cy="687387"/>
                      </a:xfrm>
                      <a:prstGeom prst="rect">
                        <a:avLst/>
                      </a:prstGeom>
                      <a:noFill/>
                      <a:ln>
                        <a:noFill/>
                      </a:ln>
                      <a:effectLst/>
                      <a:extLst/>
                    </p:spPr>
                  </p:pic>
                </p:oleObj>
              </mc:Fallback>
            </mc:AlternateContent>
          </a:graphicData>
        </a:graphic>
      </p:graphicFrame>
      <p:graphicFrame>
        <p:nvGraphicFramePr>
          <p:cNvPr id="36" name="Object 4"/>
          <p:cNvGraphicFramePr>
            <a:graphicFrameLocks noChangeAspect="1"/>
          </p:cNvGraphicFramePr>
          <p:nvPr>
            <p:extLst>
              <p:ext uri="{D42A27DB-BD31-4B8C-83A1-F6EECF244321}">
                <p14:modId xmlns:p14="http://schemas.microsoft.com/office/powerpoint/2010/main" val="3235040704"/>
              </p:ext>
            </p:extLst>
          </p:nvPr>
        </p:nvGraphicFramePr>
        <p:xfrm>
          <a:off x="530225" y="2090738"/>
          <a:ext cx="2355850" cy="687387"/>
        </p:xfrm>
        <a:graphic>
          <a:graphicData uri="http://schemas.openxmlformats.org/presentationml/2006/ole">
            <mc:AlternateContent xmlns:mc="http://schemas.openxmlformats.org/markup-compatibility/2006">
              <mc:Choice xmlns:v="urn:schemas-microsoft-com:vml" Requires="v">
                <p:oleObj spid="_x0000_s1166776" name="Equation" r:id="rId5" imgW="1397000" imgH="419100" progId="Equation.DSMT4">
                  <p:embed/>
                </p:oleObj>
              </mc:Choice>
              <mc:Fallback>
                <p:oleObj name="Equation" r:id="rId5" imgW="1397000" imgH="419100" progId="Equation.DSMT4">
                  <p:embed/>
                  <p:pic>
                    <p:nvPicPr>
                      <p:cNvPr id="0" name=""/>
                      <p:cNvPicPr>
                        <a:picLocks noChangeAspect="1" noChangeArrowheads="1"/>
                      </p:cNvPicPr>
                      <p:nvPr/>
                    </p:nvPicPr>
                    <p:blipFill>
                      <a:blip r:embed="rId6"/>
                      <a:srcRect/>
                      <a:stretch>
                        <a:fillRect/>
                      </a:stretch>
                    </p:blipFill>
                    <p:spPr bwMode="auto">
                      <a:xfrm>
                        <a:off x="530225" y="2090738"/>
                        <a:ext cx="2355850" cy="687387"/>
                      </a:xfrm>
                      <a:prstGeom prst="rect">
                        <a:avLst/>
                      </a:prstGeom>
                      <a:noFill/>
                      <a:ln>
                        <a:noFill/>
                      </a:ln>
                      <a:effectLst/>
                      <a:extLst/>
                    </p:spPr>
                  </p:pic>
                </p:oleObj>
              </mc:Fallback>
            </mc:AlternateContent>
          </a:graphicData>
        </a:graphic>
      </p:graphicFrame>
      <p:graphicFrame>
        <p:nvGraphicFramePr>
          <p:cNvPr id="37" name="Object 4"/>
          <p:cNvGraphicFramePr>
            <a:graphicFrameLocks noChangeAspect="1"/>
          </p:cNvGraphicFramePr>
          <p:nvPr>
            <p:extLst>
              <p:ext uri="{D42A27DB-BD31-4B8C-83A1-F6EECF244321}">
                <p14:modId xmlns:p14="http://schemas.microsoft.com/office/powerpoint/2010/main" val="2123944302"/>
              </p:ext>
            </p:extLst>
          </p:nvPr>
        </p:nvGraphicFramePr>
        <p:xfrm>
          <a:off x="2445019" y="1103313"/>
          <a:ext cx="1692275" cy="687387"/>
        </p:xfrm>
        <a:graphic>
          <a:graphicData uri="http://schemas.openxmlformats.org/presentationml/2006/ole">
            <mc:AlternateContent xmlns:mc="http://schemas.openxmlformats.org/markup-compatibility/2006">
              <mc:Choice xmlns:v="urn:schemas-microsoft-com:vml" Requires="v">
                <p:oleObj spid="_x0000_s1166777" name="Equation" r:id="rId7" imgW="1003300" imgH="419100" progId="Equation.DSMT4">
                  <p:embed/>
                </p:oleObj>
              </mc:Choice>
              <mc:Fallback>
                <p:oleObj name="Equation" r:id="rId7" imgW="1003300" imgH="419100" progId="Equation.DSMT4">
                  <p:embed/>
                  <p:pic>
                    <p:nvPicPr>
                      <p:cNvPr id="0" name=""/>
                      <p:cNvPicPr>
                        <a:picLocks noChangeAspect="1" noChangeArrowheads="1"/>
                      </p:cNvPicPr>
                      <p:nvPr/>
                    </p:nvPicPr>
                    <p:blipFill>
                      <a:blip r:embed="rId8"/>
                      <a:srcRect/>
                      <a:stretch>
                        <a:fillRect/>
                      </a:stretch>
                    </p:blipFill>
                    <p:spPr bwMode="auto">
                      <a:xfrm>
                        <a:off x="2445019" y="1103313"/>
                        <a:ext cx="1692275" cy="687387"/>
                      </a:xfrm>
                      <a:prstGeom prst="rect">
                        <a:avLst/>
                      </a:prstGeom>
                      <a:noFill/>
                      <a:ln>
                        <a:noFill/>
                      </a:ln>
                      <a:effectLst/>
                      <a:extLst/>
                    </p:spPr>
                  </p:pic>
                </p:oleObj>
              </mc:Fallback>
            </mc:AlternateContent>
          </a:graphicData>
        </a:graphic>
      </p:graphicFrame>
      <p:graphicFrame>
        <p:nvGraphicFramePr>
          <p:cNvPr id="39" name="Object 4"/>
          <p:cNvGraphicFramePr>
            <a:graphicFrameLocks noChangeAspect="1"/>
          </p:cNvGraphicFramePr>
          <p:nvPr>
            <p:extLst>
              <p:ext uri="{D42A27DB-BD31-4B8C-83A1-F6EECF244321}">
                <p14:modId xmlns:p14="http://schemas.microsoft.com/office/powerpoint/2010/main" val="244211420"/>
              </p:ext>
            </p:extLst>
          </p:nvPr>
        </p:nvGraphicFramePr>
        <p:xfrm>
          <a:off x="3501002" y="2298376"/>
          <a:ext cx="3363912" cy="438150"/>
        </p:xfrm>
        <a:graphic>
          <a:graphicData uri="http://schemas.openxmlformats.org/presentationml/2006/ole">
            <mc:AlternateContent xmlns:mc="http://schemas.openxmlformats.org/markup-compatibility/2006">
              <mc:Choice xmlns:v="urn:schemas-microsoft-com:vml" Requires="v">
                <p:oleObj spid="_x0000_s1166778" name="Equation" r:id="rId9" imgW="1993900" imgH="266700" progId="Equation.DSMT4">
                  <p:embed/>
                </p:oleObj>
              </mc:Choice>
              <mc:Fallback>
                <p:oleObj name="Equation" r:id="rId9" imgW="1993900" imgH="266700" progId="Equation.DSMT4">
                  <p:embed/>
                  <p:pic>
                    <p:nvPicPr>
                      <p:cNvPr id="0" name=""/>
                      <p:cNvPicPr>
                        <a:picLocks noChangeAspect="1" noChangeArrowheads="1"/>
                      </p:cNvPicPr>
                      <p:nvPr/>
                    </p:nvPicPr>
                    <p:blipFill>
                      <a:blip r:embed="rId10"/>
                      <a:srcRect/>
                      <a:stretch>
                        <a:fillRect/>
                      </a:stretch>
                    </p:blipFill>
                    <p:spPr bwMode="auto">
                      <a:xfrm>
                        <a:off x="3501002" y="2298376"/>
                        <a:ext cx="3363912" cy="438150"/>
                      </a:xfrm>
                      <a:prstGeom prst="rect">
                        <a:avLst/>
                      </a:prstGeom>
                      <a:noFill/>
                      <a:ln>
                        <a:noFill/>
                      </a:ln>
                      <a:effectLst/>
                      <a:extLst/>
                    </p:spPr>
                  </p:pic>
                </p:oleObj>
              </mc:Fallback>
            </mc:AlternateContent>
          </a:graphicData>
        </a:graphic>
      </p:graphicFrame>
      <p:graphicFrame>
        <p:nvGraphicFramePr>
          <p:cNvPr id="41" name="Object 4"/>
          <p:cNvGraphicFramePr>
            <a:graphicFrameLocks noChangeAspect="1"/>
          </p:cNvGraphicFramePr>
          <p:nvPr>
            <p:extLst>
              <p:ext uri="{D42A27DB-BD31-4B8C-83A1-F6EECF244321}">
                <p14:modId xmlns:p14="http://schemas.microsoft.com/office/powerpoint/2010/main" val="2057647471"/>
              </p:ext>
            </p:extLst>
          </p:nvPr>
        </p:nvGraphicFramePr>
        <p:xfrm>
          <a:off x="5926976" y="1248665"/>
          <a:ext cx="685800" cy="396875"/>
        </p:xfrm>
        <a:graphic>
          <a:graphicData uri="http://schemas.openxmlformats.org/presentationml/2006/ole">
            <mc:AlternateContent xmlns:mc="http://schemas.openxmlformats.org/markup-compatibility/2006">
              <mc:Choice xmlns:v="urn:schemas-microsoft-com:vml" Requires="v">
                <p:oleObj spid="_x0000_s1166779" name="Equation" r:id="rId11" imgW="406400" imgH="241300" progId="Equation.3">
                  <p:embed/>
                </p:oleObj>
              </mc:Choice>
              <mc:Fallback>
                <p:oleObj name="Equation" r:id="rId11" imgW="406400" imgH="241300" progId="Equation.3">
                  <p:embed/>
                  <p:pic>
                    <p:nvPicPr>
                      <p:cNvPr id="0" name=""/>
                      <p:cNvPicPr>
                        <a:picLocks noChangeAspect="1" noChangeArrowheads="1"/>
                      </p:cNvPicPr>
                      <p:nvPr/>
                    </p:nvPicPr>
                    <p:blipFill>
                      <a:blip r:embed="rId12"/>
                      <a:srcRect/>
                      <a:stretch>
                        <a:fillRect/>
                      </a:stretch>
                    </p:blipFill>
                    <p:spPr bwMode="auto">
                      <a:xfrm>
                        <a:off x="5926976" y="1248665"/>
                        <a:ext cx="685800" cy="396875"/>
                      </a:xfrm>
                      <a:prstGeom prst="rect">
                        <a:avLst/>
                      </a:prstGeom>
                      <a:noFill/>
                      <a:ln>
                        <a:noFill/>
                      </a:ln>
                      <a:effectLst/>
                      <a:extLst/>
                    </p:spPr>
                  </p:pic>
                </p:oleObj>
              </mc:Fallback>
            </mc:AlternateContent>
          </a:graphicData>
        </a:graphic>
      </p:graphicFrame>
      <p:graphicFrame>
        <p:nvGraphicFramePr>
          <p:cNvPr id="44" name="Object 4"/>
          <p:cNvGraphicFramePr>
            <a:graphicFrameLocks noChangeAspect="1"/>
          </p:cNvGraphicFramePr>
          <p:nvPr>
            <p:extLst>
              <p:ext uri="{D42A27DB-BD31-4B8C-83A1-F6EECF244321}">
                <p14:modId xmlns:p14="http://schemas.microsoft.com/office/powerpoint/2010/main" val="3629756748"/>
              </p:ext>
            </p:extLst>
          </p:nvPr>
        </p:nvGraphicFramePr>
        <p:xfrm>
          <a:off x="381000" y="3003550"/>
          <a:ext cx="3429000" cy="438150"/>
        </p:xfrm>
        <a:graphic>
          <a:graphicData uri="http://schemas.openxmlformats.org/presentationml/2006/ole">
            <mc:AlternateContent xmlns:mc="http://schemas.openxmlformats.org/markup-compatibility/2006">
              <mc:Choice xmlns:v="urn:schemas-microsoft-com:vml" Requires="v">
                <p:oleObj spid="_x0000_s1166780" name="Equation" r:id="rId13" imgW="2032000" imgH="266700" progId="Equation.DSMT4">
                  <p:embed/>
                </p:oleObj>
              </mc:Choice>
              <mc:Fallback>
                <p:oleObj name="Equation" r:id="rId13" imgW="2032000" imgH="266700" progId="Equation.DSMT4">
                  <p:embed/>
                  <p:pic>
                    <p:nvPicPr>
                      <p:cNvPr id="0" name=""/>
                      <p:cNvPicPr>
                        <a:picLocks noChangeAspect="1" noChangeArrowheads="1"/>
                      </p:cNvPicPr>
                      <p:nvPr/>
                    </p:nvPicPr>
                    <p:blipFill>
                      <a:blip r:embed="rId14"/>
                      <a:srcRect/>
                      <a:stretch>
                        <a:fillRect/>
                      </a:stretch>
                    </p:blipFill>
                    <p:spPr bwMode="auto">
                      <a:xfrm>
                        <a:off x="381000" y="3003550"/>
                        <a:ext cx="3429000" cy="438150"/>
                      </a:xfrm>
                      <a:prstGeom prst="rect">
                        <a:avLst/>
                      </a:prstGeom>
                      <a:noFill/>
                      <a:ln>
                        <a:noFill/>
                      </a:ln>
                      <a:effectLst/>
                      <a:extLst/>
                    </p:spPr>
                  </p:pic>
                </p:oleObj>
              </mc:Fallback>
            </mc:AlternateContent>
          </a:graphicData>
        </a:graphic>
      </p:graphicFrame>
      <p:sp>
        <p:nvSpPr>
          <p:cNvPr id="22" name="Rectangle 21"/>
          <p:cNvSpPr/>
          <p:nvPr/>
        </p:nvSpPr>
        <p:spPr>
          <a:xfrm>
            <a:off x="540784" y="560561"/>
            <a:ext cx="989870" cy="369332"/>
          </a:xfrm>
          <a:prstGeom prst="rect">
            <a:avLst/>
          </a:prstGeom>
        </p:spPr>
        <p:txBody>
          <a:bodyPr wrap="square">
            <a:spAutoFit/>
          </a:bodyPr>
          <a:lstStyle/>
          <a:p>
            <a:pPr algn="l"/>
            <a:r>
              <a:rPr lang="en-US" dirty="0" smtClean="0">
                <a:latin typeface="Arial" charset="0"/>
              </a:rPr>
              <a:t>Since</a:t>
            </a:r>
            <a:endParaRPr lang="en-US" dirty="0">
              <a:latin typeface="Arial" charset="0"/>
            </a:endParaRPr>
          </a:p>
        </p:txBody>
      </p:sp>
      <p:sp>
        <p:nvSpPr>
          <p:cNvPr id="24" name="Rectangle 23"/>
          <p:cNvSpPr/>
          <p:nvPr/>
        </p:nvSpPr>
        <p:spPr>
          <a:xfrm>
            <a:off x="4687229" y="1262436"/>
            <a:ext cx="989870" cy="369332"/>
          </a:xfrm>
          <a:prstGeom prst="rect">
            <a:avLst/>
          </a:prstGeom>
        </p:spPr>
        <p:txBody>
          <a:bodyPr wrap="square">
            <a:spAutoFit/>
          </a:bodyPr>
          <a:lstStyle/>
          <a:p>
            <a:pPr algn="l"/>
            <a:r>
              <a:rPr lang="en-US" dirty="0" smtClean="0">
                <a:latin typeface="Arial" charset="0"/>
              </a:rPr>
              <a:t>and</a:t>
            </a:r>
            <a:endParaRPr lang="en-US" dirty="0">
              <a:latin typeface="Arial" charset="0"/>
            </a:endParaRPr>
          </a:p>
        </p:txBody>
      </p:sp>
      <p:graphicFrame>
        <p:nvGraphicFramePr>
          <p:cNvPr id="25" name="Object 4"/>
          <p:cNvGraphicFramePr>
            <a:graphicFrameLocks noChangeAspect="1"/>
          </p:cNvGraphicFramePr>
          <p:nvPr>
            <p:extLst>
              <p:ext uri="{D42A27DB-BD31-4B8C-83A1-F6EECF244321}">
                <p14:modId xmlns:p14="http://schemas.microsoft.com/office/powerpoint/2010/main" val="1559845767"/>
              </p:ext>
            </p:extLst>
          </p:nvPr>
        </p:nvGraphicFramePr>
        <p:xfrm>
          <a:off x="436744" y="4920381"/>
          <a:ext cx="1136650" cy="688975"/>
        </p:xfrm>
        <a:graphic>
          <a:graphicData uri="http://schemas.openxmlformats.org/presentationml/2006/ole">
            <mc:AlternateContent xmlns:mc="http://schemas.openxmlformats.org/markup-compatibility/2006">
              <mc:Choice xmlns:v="urn:schemas-microsoft-com:vml" Requires="v">
                <p:oleObj spid="_x0000_s1166781" name="Equation" r:id="rId15" imgW="673100" imgH="419100" progId="Equation.DSMT4">
                  <p:embed/>
                </p:oleObj>
              </mc:Choice>
              <mc:Fallback>
                <p:oleObj name="Equation" r:id="rId15" imgW="673100" imgH="419100" progId="Equation.DSMT4">
                  <p:embed/>
                  <p:pic>
                    <p:nvPicPr>
                      <p:cNvPr id="0" name=""/>
                      <p:cNvPicPr>
                        <a:picLocks noChangeAspect="1" noChangeArrowheads="1"/>
                      </p:cNvPicPr>
                      <p:nvPr/>
                    </p:nvPicPr>
                    <p:blipFill>
                      <a:blip r:embed="rId16"/>
                      <a:srcRect/>
                      <a:stretch>
                        <a:fillRect/>
                      </a:stretch>
                    </p:blipFill>
                    <p:spPr bwMode="auto">
                      <a:xfrm>
                        <a:off x="436744" y="4920381"/>
                        <a:ext cx="1136650" cy="688975"/>
                      </a:xfrm>
                      <a:prstGeom prst="rect">
                        <a:avLst/>
                      </a:prstGeom>
                      <a:noFill/>
                      <a:ln>
                        <a:noFill/>
                      </a:ln>
                      <a:effectLs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650275847"/>
              </p:ext>
            </p:extLst>
          </p:nvPr>
        </p:nvGraphicFramePr>
        <p:xfrm>
          <a:off x="1964627" y="3914441"/>
          <a:ext cx="1414462" cy="687388"/>
        </p:xfrm>
        <a:graphic>
          <a:graphicData uri="http://schemas.openxmlformats.org/presentationml/2006/ole">
            <mc:AlternateContent xmlns:mc="http://schemas.openxmlformats.org/markup-compatibility/2006">
              <mc:Choice xmlns:v="urn:schemas-microsoft-com:vml" Requires="v">
                <p:oleObj spid="_x0000_s1166782" name="Equation" r:id="rId17" imgW="838200" imgH="419100" progId="Equation.3">
                  <p:embed/>
                </p:oleObj>
              </mc:Choice>
              <mc:Fallback>
                <p:oleObj name="Equation" r:id="rId17" imgW="838200" imgH="419100" progId="Equation.3">
                  <p:embed/>
                  <p:pic>
                    <p:nvPicPr>
                      <p:cNvPr id="0" name=""/>
                      <p:cNvPicPr>
                        <a:picLocks noChangeAspect="1" noChangeArrowheads="1"/>
                      </p:cNvPicPr>
                      <p:nvPr/>
                    </p:nvPicPr>
                    <p:blipFill>
                      <a:blip r:embed="rId18"/>
                      <a:srcRect/>
                      <a:stretch>
                        <a:fillRect/>
                      </a:stretch>
                    </p:blipFill>
                    <p:spPr bwMode="auto">
                      <a:xfrm>
                        <a:off x="1964627" y="3914441"/>
                        <a:ext cx="1414462" cy="687388"/>
                      </a:xfrm>
                      <a:prstGeom prst="rect">
                        <a:avLst/>
                      </a:prstGeom>
                      <a:noFill/>
                      <a:ln>
                        <a:noFill/>
                      </a:ln>
                      <a:effectLst/>
                      <a:extLst/>
                    </p:spPr>
                  </p:pic>
                </p:oleObj>
              </mc:Fallback>
            </mc:AlternateContent>
          </a:graphicData>
        </a:graphic>
      </p:graphicFrame>
      <p:sp>
        <p:nvSpPr>
          <p:cNvPr id="27" name="Rectangle 26"/>
          <p:cNvSpPr/>
          <p:nvPr/>
        </p:nvSpPr>
        <p:spPr>
          <a:xfrm>
            <a:off x="381006" y="4073469"/>
            <a:ext cx="1948656" cy="369332"/>
          </a:xfrm>
          <a:prstGeom prst="rect">
            <a:avLst/>
          </a:prstGeom>
        </p:spPr>
        <p:txBody>
          <a:bodyPr wrap="square">
            <a:spAutoFit/>
          </a:bodyPr>
          <a:lstStyle/>
          <a:p>
            <a:pPr algn="l"/>
            <a:r>
              <a:rPr lang="en-US" dirty="0" smtClean="0">
                <a:latin typeface="Arial" charset="0"/>
              </a:rPr>
              <a:t>Again since</a:t>
            </a:r>
            <a:endParaRPr lang="en-US" dirty="0">
              <a:latin typeface="Arial" charset="0"/>
            </a:endParaRPr>
          </a:p>
        </p:txBody>
      </p:sp>
      <p:graphicFrame>
        <p:nvGraphicFramePr>
          <p:cNvPr id="28" name="Object 4"/>
          <p:cNvGraphicFramePr>
            <a:graphicFrameLocks noChangeAspect="1"/>
          </p:cNvGraphicFramePr>
          <p:nvPr>
            <p:extLst>
              <p:ext uri="{D42A27DB-BD31-4B8C-83A1-F6EECF244321}">
                <p14:modId xmlns:p14="http://schemas.microsoft.com/office/powerpoint/2010/main" val="1589964901"/>
              </p:ext>
            </p:extLst>
          </p:nvPr>
        </p:nvGraphicFramePr>
        <p:xfrm>
          <a:off x="404024" y="5900419"/>
          <a:ext cx="1304925" cy="395287"/>
        </p:xfrm>
        <a:graphic>
          <a:graphicData uri="http://schemas.openxmlformats.org/presentationml/2006/ole">
            <mc:AlternateContent xmlns:mc="http://schemas.openxmlformats.org/markup-compatibility/2006">
              <mc:Choice xmlns:v="urn:schemas-microsoft-com:vml" Requires="v">
                <p:oleObj spid="_x0000_s1166783" name="Equation" r:id="rId19" imgW="774700" imgH="241300" progId="Equation.3">
                  <p:embed/>
                </p:oleObj>
              </mc:Choice>
              <mc:Fallback>
                <p:oleObj name="Equation" r:id="rId19" imgW="774700" imgH="241300" progId="Equation.3">
                  <p:embed/>
                  <p:pic>
                    <p:nvPicPr>
                      <p:cNvPr id="0" name=""/>
                      <p:cNvPicPr>
                        <a:picLocks noChangeAspect="1" noChangeArrowheads="1"/>
                      </p:cNvPicPr>
                      <p:nvPr/>
                    </p:nvPicPr>
                    <p:blipFill>
                      <a:blip r:embed="rId20"/>
                      <a:srcRect/>
                      <a:stretch>
                        <a:fillRect/>
                      </a:stretch>
                    </p:blipFill>
                    <p:spPr bwMode="auto">
                      <a:xfrm>
                        <a:off x="404024" y="5900419"/>
                        <a:ext cx="1304925" cy="395287"/>
                      </a:xfrm>
                      <a:prstGeom prst="rect">
                        <a:avLst/>
                      </a:prstGeom>
                      <a:noFill/>
                      <a:ln>
                        <a:noFill/>
                      </a:ln>
                      <a:effectLst/>
                      <a:extLst/>
                    </p:spPr>
                  </p:pic>
                </p:oleObj>
              </mc:Fallback>
            </mc:AlternateContent>
          </a:graphicData>
        </a:graphic>
      </p:graphicFrame>
      <p:sp>
        <p:nvSpPr>
          <p:cNvPr id="15" name="Rectangle 14"/>
          <p:cNvSpPr/>
          <p:nvPr/>
        </p:nvSpPr>
        <p:spPr>
          <a:xfrm>
            <a:off x="4005089" y="3048959"/>
            <a:ext cx="2481945" cy="369332"/>
          </a:xfrm>
          <a:prstGeom prst="rect">
            <a:avLst/>
          </a:prstGeom>
        </p:spPr>
        <p:txBody>
          <a:bodyPr wrap="none">
            <a:spAutoFit/>
          </a:bodyPr>
          <a:lstStyle/>
          <a:p>
            <a:r>
              <a:rPr lang="en-US" dirty="0" smtClean="0">
                <a:solidFill>
                  <a:srgbClr val="FF0000"/>
                </a:solidFill>
                <a:latin typeface="Arial" charset="0"/>
              </a:rPr>
              <a:t>Second state equation</a:t>
            </a:r>
            <a:endParaRPr lang="en-US" dirty="0"/>
          </a:p>
        </p:txBody>
      </p:sp>
      <p:sp>
        <p:nvSpPr>
          <p:cNvPr id="16" name="Rectangle 15"/>
          <p:cNvSpPr/>
          <p:nvPr/>
        </p:nvSpPr>
        <p:spPr>
          <a:xfrm>
            <a:off x="2082807" y="5930753"/>
            <a:ext cx="2199265" cy="369332"/>
          </a:xfrm>
          <a:prstGeom prst="rect">
            <a:avLst/>
          </a:prstGeom>
        </p:spPr>
        <p:txBody>
          <a:bodyPr wrap="none">
            <a:spAutoFit/>
          </a:bodyPr>
          <a:lstStyle/>
          <a:p>
            <a:r>
              <a:rPr lang="en-US" dirty="0" smtClean="0">
                <a:solidFill>
                  <a:srgbClr val="FF0000"/>
                </a:solidFill>
                <a:latin typeface="Arial" charset="0"/>
              </a:rPr>
              <a:t>First state equation</a:t>
            </a:r>
            <a:endParaRPr lang="en-US" dirty="0"/>
          </a:p>
        </p:txBody>
      </p:sp>
      <p:sp>
        <p:nvSpPr>
          <p:cNvPr id="17" name="Rectangle 16"/>
          <p:cNvSpPr/>
          <p:nvPr/>
        </p:nvSpPr>
        <p:spPr>
          <a:xfrm>
            <a:off x="7134488" y="1333076"/>
            <a:ext cx="1827431" cy="369332"/>
          </a:xfrm>
          <a:prstGeom prst="rect">
            <a:avLst/>
          </a:prstGeom>
        </p:spPr>
        <p:txBody>
          <a:bodyPr wrap="none">
            <a:spAutoFit/>
          </a:bodyPr>
          <a:lstStyle/>
          <a:p>
            <a:r>
              <a:rPr lang="en-US" dirty="0" smtClean="0">
                <a:solidFill>
                  <a:srgbClr val="FF0000"/>
                </a:solidFill>
                <a:latin typeface="Arial" charset="0"/>
              </a:rPr>
              <a:t>Output equation</a:t>
            </a:r>
            <a:endParaRPr lang="en-US" dirty="0"/>
          </a:p>
        </p:txBody>
      </p:sp>
      <p:sp>
        <p:nvSpPr>
          <p:cNvPr id="18" name="Rectangle 17"/>
          <p:cNvSpPr/>
          <p:nvPr/>
        </p:nvSpPr>
        <p:spPr>
          <a:xfrm>
            <a:off x="510021" y="1836372"/>
            <a:ext cx="4032391" cy="369332"/>
          </a:xfrm>
          <a:prstGeom prst="rect">
            <a:avLst/>
          </a:prstGeom>
        </p:spPr>
        <p:txBody>
          <a:bodyPr wrap="square">
            <a:spAutoFit/>
          </a:bodyPr>
          <a:lstStyle/>
          <a:p>
            <a:pPr algn="l"/>
            <a:r>
              <a:rPr lang="en-US" dirty="0" smtClean="0">
                <a:latin typeface="Arial" charset="0"/>
              </a:rPr>
              <a:t>So the equation</a:t>
            </a:r>
            <a:endParaRPr lang="en-US" dirty="0">
              <a:latin typeface="Arial" charset="0"/>
            </a:endParaRPr>
          </a:p>
        </p:txBody>
      </p:sp>
    </p:spTree>
    <p:extLst>
      <p:ext uri="{BB962C8B-B14F-4D97-AF65-F5344CB8AC3E}">
        <p14:creationId xmlns:p14="http://schemas.microsoft.com/office/powerpoint/2010/main" val="85225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10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10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10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7" grpId="0"/>
      <p:bldP spid="15" grpId="0"/>
      <p:bldP spid="16"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a:t>
            </a:r>
            <a:br>
              <a:rPr lang="en-GB" sz="3600" b="1" dirty="0">
                <a:solidFill>
                  <a:srgbClr val="FF3300"/>
                </a:solidFill>
              </a:rPr>
            </a:br>
            <a:r>
              <a:rPr lang="en-GB" sz="3600" i="1" dirty="0">
                <a:solidFill>
                  <a:srgbClr val="FF3300"/>
                </a:solidFill>
              </a:rPr>
              <a:t/>
            </a:r>
            <a:br>
              <a:rPr lang="en-GB" sz="3600" i="1" dirty="0">
                <a:solidFill>
                  <a:srgbClr val="FF3300"/>
                </a:solidFill>
              </a:rPr>
            </a:br>
            <a:r>
              <a:rPr lang="en-GB" sz="3600" dirty="0"/>
              <a:t>Lecture 5</a:t>
            </a:r>
            <a:br>
              <a:rPr lang="en-GB" sz="3600" dirty="0"/>
            </a:br>
            <a:r>
              <a:rPr lang="en-GB" sz="3600" dirty="0"/>
              <a:t/>
            </a:r>
            <a:br>
              <a:rPr lang="en-GB" sz="3600" dirty="0"/>
            </a:br>
            <a:r>
              <a:rPr lang="en-GB" sz="3600" dirty="0" smtClean="0"/>
              <a:t>Coursework assessments</a:t>
            </a:r>
            <a:endParaRPr lang="en-GB" sz="3600" dirty="0"/>
          </a:p>
        </p:txBody>
      </p:sp>
    </p:spTree>
    <p:extLst>
      <p:ext uri="{BB962C8B-B14F-4D97-AF65-F5344CB8AC3E}">
        <p14:creationId xmlns:p14="http://schemas.microsoft.com/office/powerpoint/2010/main" val="9039880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81006" y="6882"/>
            <a:ext cx="9083919"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2</a:t>
            </a:r>
            <a:r>
              <a:rPr lang="en-US" sz="3200" b="1" baseline="30000" dirty="0">
                <a:latin typeface="Arial" charset="0"/>
              </a:rPr>
              <a:t>nd</a:t>
            </a:r>
            <a:r>
              <a:rPr lang="en-US" sz="3200" b="1" dirty="0">
                <a:latin typeface="Arial" charset="0"/>
              </a:rPr>
              <a:t> order ODE to state space: Harder case</a:t>
            </a:r>
          </a:p>
        </p:txBody>
      </p:sp>
      <p:graphicFrame>
        <p:nvGraphicFramePr>
          <p:cNvPr id="26" name="Object 4"/>
          <p:cNvGraphicFramePr>
            <a:graphicFrameLocks noChangeAspect="1"/>
          </p:cNvGraphicFramePr>
          <p:nvPr>
            <p:extLst>
              <p:ext uri="{D42A27DB-BD31-4B8C-83A1-F6EECF244321}">
                <p14:modId xmlns:p14="http://schemas.microsoft.com/office/powerpoint/2010/main" val="571183394"/>
              </p:ext>
            </p:extLst>
          </p:nvPr>
        </p:nvGraphicFramePr>
        <p:xfrm>
          <a:off x="454509" y="3982125"/>
          <a:ext cx="4854575" cy="847725"/>
        </p:xfrm>
        <a:graphic>
          <a:graphicData uri="http://schemas.openxmlformats.org/presentationml/2006/ole">
            <mc:AlternateContent xmlns:mc="http://schemas.openxmlformats.org/markup-compatibility/2006">
              <mc:Choice xmlns:v="urn:schemas-microsoft-com:vml" Requires="v">
                <p:oleObj spid="_x0000_s632821" name="Equation" r:id="rId3" imgW="3111500" imgH="609600" progId="Equation.3">
                  <p:embed/>
                </p:oleObj>
              </mc:Choice>
              <mc:Fallback>
                <p:oleObj name="Equation" r:id="rId3" imgW="3111500" imgH="609600" progId="Equation.3">
                  <p:embed/>
                  <p:pic>
                    <p:nvPicPr>
                      <p:cNvPr id="0" name=""/>
                      <p:cNvPicPr>
                        <a:picLocks noChangeAspect="1" noChangeArrowheads="1"/>
                      </p:cNvPicPr>
                      <p:nvPr/>
                    </p:nvPicPr>
                    <p:blipFill>
                      <a:blip r:embed="rId4"/>
                      <a:srcRect/>
                      <a:stretch>
                        <a:fillRect/>
                      </a:stretch>
                    </p:blipFill>
                    <p:spPr bwMode="auto">
                      <a:xfrm>
                        <a:off x="454509" y="3982125"/>
                        <a:ext cx="4854575" cy="847725"/>
                      </a:xfrm>
                      <a:prstGeom prst="rect">
                        <a:avLst/>
                      </a:prstGeom>
                      <a:noFill/>
                      <a:ln>
                        <a:noFill/>
                      </a:ln>
                      <a:effectLst/>
                      <a:extLst/>
                    </p:spPr>
                  </p:pic>
                </p:oleObj>
              </mc:Fallback>
            </mc:AlternateContent>
          </a:graphicData>
        </a:graphic>
      </p:graphicFrame>
      <p:sp>
        <p:nvSpPr>
          <p:cNvPr id="2" name="Rectangle 1"/>
          <p:cNvSpPr/>
          <p:nvPr/>
        </p:nvSpPr>
        <p:spPr>
          <a:xfrm>
            <a:off x="503559" y="1494196"/>
            <a:ext cx="3630840" cy="166265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9" name="Object 4"/>
          <p:cNvGraphicFramePr>
            <a:graphicFrameLocks noChangeAspect="1"/>
          </p:cNvGraphicFramePr>
          <p:nvPr>
            <p:extLst>
              <p:ext uri="{D42A27DB-BD31-4B8C-83A1-F6EECF244321}">
                <p14:modId xmlns:p14="http://schemas.microsoft.com/office/powerpoint/2010/main" val="1273038065"/>
              </p:ext>
            </p:extLst>
          </p:nvPr>
        </p:nvGraphicFramePr>
        <p:xfrm>
          <a:off x="731729" y="5600598"/>
          <a:ext cx="2020887" cy="847725"/>
        </p:xfrm>
        <a:graphic>
          <a:graphicData uri="http://schemas.openxmlformats.org/presentationml/2006/ole">
            <mc:AlternateContent xmlns:mc="http://schemas.openxmlformats.org/markup-compatibility/2006">
              <mc:Choice xmlns:v="urn:schemas-microsoft-com:vml" Requires="v">
                <p:oleObj spid="_x0000_s632822" name="Equation" r:id="rId5" imgW="1295400" imgH="609600" progId="Equation.3">
                  <p:embed/>
                </p:oleObj>
              </mc:Choice>
              <mc:Fallback>
                <p:oleObj name="Equation" r:id="rId5" imgW="1295400" imgH="609600" progId="Equation.3">
                  <p:embed/>
                  <p:pic>
                    <p:nvPicPr>
                      <p:cNvPr id="0" name=""/>
                      <p:cNvPicPr>
                        <a:picLocks noChangeAspect="1" noChangeArrowheads="1"/>
                      </p:cNvPicPr>
                      <p:nvPr/>
                    </p:nvPicPr>
                    <p:blipFill>
                      <a:blip r:embed="rId6"/>
                      <a:srcRect/>
                      <a:stretch>
                        <a:fillRect/>
                      </a:stretch>
                    </p:blipFill>
                    <p:spPr bwMode="auto">
                      <a:xfrm>
                        <a:off x="731729" y="5600598"/>
                        <a:ext cx="2020887" cy="847725"/>
                      </a:xfrm>
                      <a:prstGeom prst="rect">
                        <a:avLst/>
                      </a:prstGeom>
                      <a:noFill/>
                      <a:ln>
                        <a:noFill/>
                      </a:ln>
                      <a:effectLst/>
                      <a:extLst/>
                    </p:spPr>
                  </p:pic>
                </p:oleObj>
              </mc:Fallback>
            </mc:AlternateContent>
          </a:graphicData>
        </a:graphic>
      </p:graphicFrame>
      <p:sp>
        <p:nvSpPr>
          <p:cNvPr id="27" name="Rectangle 26"/>
          <p:cNvSpPr/>
          <p:nvPr/>
        </p:nvSpPr>
        <p:spPr>
          <a:xfrm>
            <a:off x="381006" y="1027897"/>
            <a:ext cx="6241859" cy="369332"/>
          </a:xfrm>
          <a:prstGeom prst="rect">
            <a:avLst/>
          </a:prstGeom>
        </p:spPr>
        <p:txBody>
          <a:bodyPr wrap="square">
            <a:spAutoFit/>
          </a:bodyPr>
          <a:lstStyle/>
          <a:p>
            <a:pPr algn="l"/>
            <a:r>
              <a:rPr lang="en-US" dirty="0" smtClean="0">
                <a:solidFill>
                  <a:srgbClr val="FF0000"/>
                </a:solidFill>
                <a:latin typeface="Arial" charset="0"/>
              </a:rPr>
              <a:t>Thus this time we have the state equations</a:t>
            </a:r>
            <a:endParaRPr lang="en-US" dirty="0">
              <a:solidFill>
                <a:srgbClr val="FF0000"/>
              </a:solidFill>
              <a:latin typeface="Arial" charset="0"/>
            </a:endParaRPr>
          </a:p>
        </p:txBody>
      </p:sp>
      <p:sp>
        <p:nvSpPr>
          <p:cNvPr id="30" name="Rectangle 29"/>
          <p:cNvSpPr/>
          <p:nvPr/>
        </p:nvSpPr>
        <p:spPr>
          <a:xfrm>
            <a:off x="454509" y="3484516"/>
            <a:ext cx="4147711" cy="369332"/>
          </a:xfrm>
          <a:prstGeom prst="rect">
            <a:avLst/>
          </a:prstGeom>
        </p:spPr>
        <p:txBody>
          <a:bodyPr wrap="square">
            <a:spAutoFit/>
          </a:bodyPr>
          <a:lstStyle/>
          <a:p>
            <a:pPr algn="l"/>
            <a:r>
              <a:rPr lang="en-US" dirty="0" smtClean="0">
                <a:latin typeface="Arial" charset="0"/>
              </a:rPr>
              <a:t>This leads to the dynamics equation</a:t>
            </a:r>
            <a:endParaRPr lang="en-US" dirty="0">
              <a:latin typeface="Arial" charset="0"/>
            </a:endParaRPr>
          </a:p>
        </p:txBody>
      </p:sp>
      <p:sp>
        <p:nvSpPr>
          <p:cNvPr id="32" name="Rectangle 31"/>
          <p:cNvSpPr/>
          <p:nvPr/>
        </p:nvSpPr>
        <p:spPr>
          <a:xfrm>
            <a:off x="623643" y="5193464"/>
            <a:ext cx="2648113" cy="369332"/>
          </a:xfrm>
          <a:prstGeom prst="rect">
            <a:avLst/>
          </a:prstGeom>
        </p:spPr>
        <p:txBody>
          <a:bodyPr wrap="square">
            <a:spAutoFit/>
          </a:bodyPr>
          <a:lstStyle/>
          <a:p>
            <a:pPr algn="l"/>
            <a:r>
              <a:rPr lang="en-US" dirty="0" smtClean="0">
                <a:latin typeface="Arial" charset="0"/>
              </a:rPr>
              <a:t>And the output equation</a:t>
            </a:r>
            <a:endParaRPr lang="en-US" dirty="0">
              <a:latin typeface="Arial" charset="0"/>
            </a:endParaRPr>
          </a:p>
        </p:txBody>
      </p:sp>
      <p:graphicFrame>
        <p:nvGraphicFramePr>
          <p:cNvPr id="22" name="Object 4"/>
          <p:cNvGraphicFramePr>
            <a:graphicFrameLocks noChangeAspect="1"/>
          </p:cNvGraphicFramePr>
          <p:nvPr>
            <p:extLst>
              <p:ext uri="{D42A27DB-BD31-4B8C-83A1-F6EECF244321}">
                <p14:modId xmlns:p14="http://schemas.microsoft.com/office/powerpoint/2010/main" val="856804416"/>
              </p:ext>
            </p:extLst>
          </p:nvPr>
        </p:nvGraphicFramePr>
        <p:xfrm>
          <a:off x="801688" y="2097088"/>
          <a:ext cx="3130550" cy="457200"/>
        </p:xfrm>
        <a:graphic>
          <a:graphicData uri="http://schemas.openxmlformats.org/presentationml/2006/ole">
            <mc:AlternateContent xmlns:mc="http://schemas.openxmlformats.org/markup-compatibility/2006">
              <mc:Choice xmlns:v="urn:schemas-microsoft-com:vml" Requires="v">
                <p:oleObj spid="_x0000_s632823" name="Equation" r:id="rId7" imgW="1854200" imgH="279400" progId="Equation.3">
                  <p:embed/>
                </p:oleObj>
              </mc:Choice>
              <mc:Fallback>
                <p:oleObj name="Equation" r:id="rId7" imgW="1854200" imgH="279400" progId="Equation.3">
                  <p:embed/>
                  <p:pic>
                    <p:nvPicPr>
                      <p:cNvPr id="0" name=""/>
                      <p:cNvPicPr>
                        <a:picLocks noChangeAspect="1" noChangeArrowheads="1"/>
                      </p:cNvPicPr>
                      <p:nvPr/>
                    </p:nvPicPr>
                    <p:blipFill>
                      <a:blip r:embed="rId8"/>
                      <a:srcRect/>
                      <a:stretch>
                        <a:fillRect/>
                      </a:stretch>
                    </p:blipFill>
                    <p:spPr bwMode="auto">
                      <a:xfrm>
                        <a:off x="801688" y="2097088"/>
                        <a:ext cx="3130550" cy="457200"/>
                      </a:xfrm>
                      <a:prstGeom prst="rect">
                        <a:avLst/>
                      </a:prstGeom>
                      <a:noFill/>
                      <a:ln>
                        <a:noFill/>
                      </a:ln>
                      <a:effectLst/>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1632004450"/>
              </p:ext>
            </p:extLst>
          </p:nvPr>
        </p:nvGraphicFramePr>
        <p:xfrm>
          <a:off x="834279" y="1710624"/>
          <a:ext cx="1304925" cy="395287"/>
        </p:xfrm>
        <a:graphic>
          <a:graphicData uri="http://schemas.openxmlformats.org/presentationml/2006/ole">
            <mc:AlternateContent xmlns:mc="http://schemas.openxmlformats.org/markup-compatibility/2006">
              <mc:Choice xmlns:v="urn:schemas-microsoft-com:vml" Requires="v">
                <p:oleObj spid="_x0000_s632824" name="Equation" r:id="rId9" imgW="774700" imgH="241300" progId="Equation.3">
                  <p:embed/>
                </p:oleObj>
              </mc:Choice>
              <mc:Fallback>
                <p:oleObj name="Equation" r:id="rId9" imgW="774700" imgH="241300" progId="Equation.3">
                  <p:embed/>
                  <p:pic>
                    <p:nvPicPr>
                      <p:cNvPr id="0" name=""/>
                      <p:cNvPicPr>
                        <a:picLocks noChangeAspect="1" noChangeArrowheads="1"/>
                      </p:cNvPicPr>
                      <p:nvPr/>
                    </p:nvPicPr>
                    <p:blipFill>
                      <a:blip r:embed="rId10"/>
                      <a:srcRect/>
                      <a:stretch>
                        <a:fillRect/>
                      </a:stretch>
                    </p:blipFill>
                    <p:spPr bwMode="auto">
                      <a:xfrm>
                        <a:off x="834279" y="1710624"/>
                        <a:ext cx="1304925" cy="395287"/>
                      </a:xfrm>
                      <a:prstGeom prst="rect">
                        <a:avLst/>
                      </a:prstGeom>
                      <a:noFill/>
                      <a:ln>
                        <a:noFill/>
                      </a:ln>
                      <a:effectLst/>
                      <a:extLst/>
                    </p:spPr>
                  </p:pic>
                </p:oleObj>
              </mc:Fallback>
            </mc:AlternateContent>
          </a:graphicData>
        </a:graphic>
      </p:graphicFrame>
      <p:graphicFrame>
        <p:nvGraphicFramePr>
          <p:cNvPr id="28" name="Object 4"/>
          <p:cNvGraphicFramePr>
            <a:graphicFrameLocks noChangeAspect="1"/>
          </p:cNvGraphicFramePr>
          <p:nvPr>
            <p:extLst>
              <p:ext uri="{D42A27DB-BD31-4B8C-83A1-F6EECF244321}">
                <p14:modId xmlns:p14="http://schemas.microsoft.com/office/powerpoint/2010/main" val="1437651666"/>
              </p:ext>
            </p:extLst>
          </p:nvPr>
        </p:nvGraphicFramePr>
        <p:xfrm>
          <a:off x="832691" y="2631695"/>
          <a:ext cx="663575" cy="396875"/>
        </p:xfrm>
        <a:graphic>
          <a:graphicData uri="http://schemas.openxmlformats.org/presentationml/2006/ole">
            <mc:AlternateContent xmlns:mc="http://schemas.openxmlformats.org/markup-compatibility/2006">
              <mc:Choice xmlns:v="urn:schemas-microsoft-com:vml" Requires="v">
                <p:oleObj spid="_x0000_s632825" name="Equation" r:id="rId11" imgW="393700" imgH="241300" progId="Equation.DSMT4">
                  <p:embed/>
                </p:oleObj>
              </mc:Choice>
              <mc:Fallback>
                <p:oleObj name="Equation" r:id="rId11" imgW="393700" imgH="241300" progId="Equation.DSMT4">
                  <p:embed/>
                  <p:pic>
                    <p:nvPicPr>
                      <p:cNvPr id="0" name=""/>
                      <p:cNvPicPr>
                        <a:picLocks noChangeAspect="1" noChangeArrowheads="1"/>
                      </p:cNvPicPr>
                      <p:nvPr/>
                    </p:nvPicPr>
                    <p:blipFill>
                      <a:blip r:embed="rId12"/>
                      <a:srcRect/>
                      <a:stretch>
                        <a:fillRect/>
                      </a:stretch>
                    </p:blipFill>
                    <p:spPr bwMode="auto">
                      <a:xfrm>
                        <a:off x="832691" y="2631695"/>
                        <a:ext cx="663575" cy="39687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9324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p:bldP spid="30"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1279769" y="1634067"/>
            <a:ext cx="7239000"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a:t>
            </a:r>
            <a:br>
              <a:rPr lang="en-GB" sz="3600" b="1" dirty="0">
                <a:solidFill>
                  <a:srgbClr val="FF3300"/>
                </a:solidFill>
              </a:rPr>
            </a:br>
            <a:r>
              <a:rPr lang="en-GB" sz="3600" i="1" dirty="0">
                <a:solidFill>
                  <a:srgbClr val="FF3300"/>
                </a:solidFill>
              </a:rPr>
              <a:t/>
            </a:r>
            <a:br>
              <a:rPr lang="en-GB" sz="3600" i="1" dirty="0">
                <a:solidFill>
                  <a:srgbClr val="FF3300"/>
                </a:solidFill>
              </a:rPr>
            </a:br>
            <a:r>
              <a:rPr lang="en-GB" sz="3600" dirty="0"/>
              <a:t>Lecture </a:t>
            </a:r>
            <a:r>
              <a:rPr lang="en-GB" sz="3600" dirty="0" smtClean="0"/>
              <a:t>5</a:t>
            </a:r>
            <a:r>
              <a:rPr lang="en-GB" sz="3600" dirty="0"/>
              <a:t/>
            </a:r>
            <a:br>
              <a:rPr lang="en-GB" sz="3600" dirty="0"/>
            </a:br>
            <a:r>
              <a:rPr lang="en-GB" sz="3600" dirty="0"/>
              <a:t/>
            </a:r>
            <a:br>
              <a:rPr lang="en-GB" sz="3600" dirty="0"/>
            </a:br>
            <a:r>
              <a:rPr lang="en-GB" sz="3600" dirty="0"/>
              <a:t>Eigenvalues and Eigenvectors</a:t>
            </a:r>
          </a:p>
        </p:txBody>
      </p:sp>
    </p:spTree>
    <p:extLst>
      <p:ext uri="{BB962C8B-B14F-4D97-AF65-F5344CB8AC3E}">
        <p14:creationId xmlns:p14="http://schemas.microsoft.com/office/powerpoint/2010/main" val="7000556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176" y="2142122"/>
            <a:ext cx="8229600" cy="4525963"/>
          </a:xfrm>
        </p:spPr>
        <p:txBody>
          <a:bodyPr>
            <a:normAutofit/>
          </a:bodyPr>
          <a:lstStyle/>
          <a:p>
            <a:pPr marL="0"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where A is an n x n matrix, x is an n x 1 column vector and </a:t>
            </a:r>
            <a:r>
              <a:rPr lang="en-US" sz="2000" dirty="0" err="1">
                <a:latin typeface="Arial" charset="0"/>
                <a:ea typeface="Arial" charset="0"/>
                <a:cs typeface="Arial" charset="0"/>
              </a:rPr>
              <a:t>λ</a:t>
            </a:r>
            <a:r>
              <a:rPr lang="en-US" sz="2000" dirty="0">
                <a:latin typeface="Arial" charset="0"/>
                <a:ea typeface="Arial" charset="0"/>
                <a:cs typeface="Arial" charset="0"/>
              </a:rPr>
              <a:t> is a scalar constant </a:t>
            </a:r>
          </a:p>
          <a:p>
            <a:endParaRPr lang="en-US" sz="2000" dirty="0">
              <a:latin typeface="Arial" charset="0"/>
              <a:ea typeface="Arial" charset="0"/>
              <a:cs typeface="Arial" charset="0"/>
            </a:endParaRPr>
          </a:p>
          <a:p>
            <a:r>
              <a:rPr lang="en-US" sz="2000" dirty="0">
                <a:latin typeface="Arial" charset="0"/>
                <a:ea typeface="Arial" charset="0"/>
                <a:cs typeface="Arial" charset="0"/>
              </a:rPr>
              <a:t>The solution to the equation is a vector X</a:t>
            </a:r>
          </a:p>
          <a:p>
            <a:pPr marL="0" indent="0">
              <a:buNone/>
            </a:pPr>
            <a:endParaRPr lang="en-US" sz="2000" dirty="0">
              <a:latin typeface="Arial" charset="0"/>
              <a:ea typeface="Arial" charset="0"/>
              <a:cs typeface="Arial" charset="0"/>
            </a:endParaRPr>
          </a:p>
          <a:p>
            <a:r>
              <a:rPr lang="en-US" sz="2000" dirty="0">
                <a:latin typeface="Arial" charset="0"/>
                <a:ea typeface="Arial" charset="0"/>
                <a:cs typeface="Arial" charset="0"/>
              </a:rPr>
              <a:t>When we transform X by multiplying by A we end up with vector X again but this times scaled by </a:t>
            </a:r>
            <a:r>
              <a:rPr lang="en-US" sz="2000" dirty="0" err="1">
                <a:latin typeface="Arial" charset="0"/>
                <a:ea typeface="Arial" charset="0"/>
                <a:cs typeface="Arial" charset="0"/>
              </a:rPr>
              <a:t>λ</a:t>
            </a:r>
            <a:endParaRPr lang="en-US" sz="2000" dirty="0">
              <a:latin typeface="Arial" charset="0"/>
              <a:ea typeface="Arial" charset="0"/>
              <a:cs typeface="Arial" charset="0"/>
            </a:endParaRPr>
          </a:p>
          <a:p>
            <a:endParaRPr lang="en-US" sz="2000" dirty="0">
              <a:latin typeface="Arial" charset="0"/>
              <a:ea typeface="Arial" charset="0"/>
              <a:cs typeface="Arial" charset="0"/>
            </a:endParaRPr>
          </a:p>
          <a:p>
            <a:r>
              <a:rPr lang="en-US" sz="2000" dirty="0">
                <a:latin typeface="Arial" charset="0"/>
                <a:ea typeface="Arial" charset="0"/>
                <a:cs typeface="Arial" charset="0"/>
              </a:rPr>
              <a:t>Therefore the direction of vector X is unaffected by the transformation</a:t>
            </a:r>
          </a:p>
        </p:txBody>
      </p:sp>
      <p:sp>
        <p:nvSpPr>
          <p:cNvPr id="7" name="Rectangle 6"/>
          <p:cNvSpPr/>
          <p:nvPr/>
        </p:nvSpPr>
        <p:spPr>
          <a:xfrm>
            <a:off x="460520" y="841982"/>
            <a:ext cx="7444045" cy="400110"/>
          </a:xfrm>
          <a:prstGeom prst="rect">
            <a:avLst/>
          </a:prstGeom>
        </p:spPr>
        <p:txBody>
          <a:bodyPr wrap="square">
            <a:spAutoFit/>
          </a:bodyPr>
          <a:lstStyle/>
          <a:p>
            <a:pPr algn="l"/>
            <a:r>
              <a:rPr lang="en-US" sz="2000" dirty="0">
                <a:latin typeface="Arial" charset="0"/>
                <a:ea typeface="Arial" charset="0"/>
                <a:cs typeface="Arial" charset="0"/>
              </a:rPr>
              <a:t>Consider simultaneous equations of the form:</a:t>
            </a:r>
          </a:p>
        </p:txBody>
      </p:sp>
      <p:sp>
        <p:nvSpPr>
          <p:cNvPr id="8" name="Title 1"/>
          <p:cNvSpPr txBox="1">
            <a:spLocks/>
          </p:cNvSpPr>
          <p:nvPr/>
        </p:nvSpPr>
        <p:spPr>
          <a:xfrm>
            <a:off x="838200" y="6882"/>
            <a:ext cx="82296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Eigenvalue problems</a:t>
            </a:r>
          </a:p>
        </p:txBody>
      </p:sp>
      <p:graphicFrame>
        <p:nvGraphicFramePr>
          <p:cNvPr id="9" name="Object 8"/>
          <p:cNvGraphicFramePr>
            <a:graphicFrameLocks noChangeAspect="1"/>
          </p:cNvGraphicFramePr>
          <p:nvPr>
            <p:extLst/>
          </p:nvPr>
        </p:nvGraphicFramePr>
        <p:xfrm>
          <a:off x="3593490" y="1864886"/>
          <a:ext cx="1402374" cy="467159"/>
        </p:xfrm>
        <a:graphic>
          <a:graphicData uri="http://schemas.openxmlformats.org/presentationml/2006/ole">
            <mc:AlternateContent xmlns:mc="http://schemas.openxmlformats.org/markup-compatibility/2006">
              <mc:Choice xmlns:v="urn:schemas-microsoft-com:vml" Requires="v">
                <p:oleObj spid="_x0000_s679130" name="Equation" r:id="rId3" imgW="609600" imgH="177800" progId="Equation.3">
                  <p:embed/>
                </p:oleObj>
              </mc:Choice>
              <mc:Fallback>
                <p:oleObj name="Equation" r:id="rId3" imgW="609600" imgH="177800" progId="Equation.3">
                  <p:embed/>
                  <p:pic>
                    <p:nvPicPr>
                      <p:cNvPr id="0" name=""/>
                      <p:cNvPicPr/>
                      <p:nvPr/>
                    </p:nvPicPr>
                    <p:blipFill>
                      <a:blip r:embed="rId4"/>
                      <a:stretch>
                        <a:fillRect/>
                      </a:stretch>
                    </p:blipFill>
                    <p:spPr>
                      <a:xfrm>
                        <a:off x="3593490" y="1864886"/>
                        <a:ext cx="1402374" cy="467159"/>
                      </a:xfrm>
                      <a:prstGeom prst="rect">
                        <a:avLst/>
                      </a:prstGeom>
                    </p:spPr>
                  </p:pic>
                </p:oleObj>
              </mc:Fallback>
            </mc:AlternateContent>
          </a:graphicData>
        </a:graphic>
      </p:graphicFrame>
    </p:spTree>
    <p:extLst>
      <p:ext uri="{BB962C8B-B14F-4D97-AF65-F5344CB8AC3E}">
        <p14:creationId xmlns:p14="http://schemas.microsoft.com/office/powerpoint/2010/main" val="76910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81001" y="5288340"/>
            <a:ext cx="9144000" cy="1323439"/>
          </a:xfrm>
          <a:prstGeom prst="rect">
            <a:avLst/>
          </a:prstGeom>
        </p:spPr>
        <p:txBody>
          <a:bodyPr wrap="square">
            <a:spAutoFit/>
          </a:bodyPr>
          <a:lstStyle/>
          <a:p>
            <a:pPr marL="285750" indent="-285750" algn="l">
              <a:buFont typeface="Arial"/>
              <a:buChar char="•"/>
            </a:pPr>
            <a:r>
              <a:rPr lang="en-US" sz="2000" dirty="0">
                <a:latin typeface="Arial" charset="0"/>
                <a:ea typeface="Arial" charset="0"/>
                <a:cs typeface="Arial" charset="0"/>
              </a:rPr>
              <a:t>Transformation matrix only preserves the direction of the blue and purple vectors that are parallel to the diagonals</a:t>
            </a:r>
          </a:p>
          <a:p>
            <a:pPr marL="285750" indent="-285750" algn="l">
              <a:buFont typeface="Arial"/>
              <a:buChar char="•"/>
            </a:pPr>
            <a:r>
              <a:rPr lang="en-US" sz="2000" dirty="0">
                <a:latin typeface="Arial" charset="0"/>
                <a:ea typeface="Arial" charset="0"/>
                <a:cs typeface="Arial" charset="0"/>
              </a:rPr>
              <a:t>These are the eigenvectors</a:t>
            </a:r>
          </a:p>
          <a:p>
            <a:pPr marL="285750" indent="-285750" algn="l">
              <a:buFont typeface="Arial"/>
              <a:buChar char="•"/>
            </a:pPr>
            <a:r>
              <a:rPr lang="en-US" sz="2000" dirty="0">
                <a:latin typeface="Arial" charset="0"/>
                <a:ea typeface="Arial" charset="0"/>
                <a:cs typeface="Arial" charset="0"/>
              </a:rPr>
              <a:t>It does not preserve the direction of the red vectors</a:t>
            </a:r>
          </a:p>
        </p:txBody>
      </p:sp>
      <p:pic>
        <p:nvPicPr>
          <p:cNvPr id="9" name="Picture 8"/>
          <p:cNvPicPr>
            <a:picLocks noChangeAspect="1"/>
          </p:cNvPicPr>
          <p:nvPr/>
        </p:nvPicPr>
        <p:blipFill>
          <a:blip r:embed="rId2"/>
          <a:stretch>
            <a:fillRect/>
          </a:stretch>
        </p:blipFill>
        <p:spPr>
          <a:xfrm>
            <a:off x="7309182" y="3986021"/>
            <a:ext cx="1844762" cy="914204"/>
          </a:xfrm>
          <a:prstGeom prst="rect">
            <a:avLst/>
          </a:prstGeom>
        </p:spPr>
      </p:pic>
      <p:sp>
        <p:nvSpPr>
          <p:cNvPr id="10" name="Title 1"/>
          <p:cNvSpPr txBox="1">
            <a:spLocks/>
          </p:cNvSpPr>
          <p:nvPr/>
        </p:nvSpPr>
        <p:spPr>
          <a:xfrm>
            <a:off x="838200" y="6882"/>
            <a:ext cx="82296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Example eigenvector from Wikipedia</a:t>
            </a:r>
          </a:p>
        </p:txBody>
      </p:sp>
      <p:pic>
        <p:nvPicPr>
          <p:cNvPr id="6" name="Content Placeholder 5" descr="Eigenvectors-extended.gif"/>
          <p:cNvPicPr>
            <a:picLocks noGrp="1" noChangeAspect="1"/>
          </p:cNvPicPr>
          <p:nvPr>
            <p:ph idx="1"/>
          </p:nvPr>
        </p:nvPicPr>
        <p:blipFill>
          <a:blip r:embed="rId3" cstate="print">
            <a:extLst>
              <a:ext uri="{28A0092B-C50C-407E-A947-70E740481C1C}">
                <a14:useLocalDpi xmlns:a14="http://schemas.microsoft.com/office/drawing/2010/main"/>
              </a:ext>
            </a:extLst>
          </a:blip>
          <a:srcRect t="24617" b="24617"/>
          <a:stretch>
            <a:fillRect/>
          </a:stretch>
        </p:blipFill>
        <p:spPr>
          <a:xfrm>
            <a:off x="874896" y="678199"/>
            <a:ext cx="8229600" cy="4525963"/>
          </a:xfrm>
        </p:spPr>
      </p:pic>
    </p:spTree>
    <p:extLst>
      <p:ext uri="{BB962C8B-B14F-4D97-AF65-F5344CB8AC3E}">
        <p14:creationId xmlns:p14="http://schemas.microsoft.com/office/powerpoint/2010/main" val="70215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915367836"/>
              </p:ext>
            </p:extLst>
          </p:nvPr>
        </p:nvGraphicFramePr>
        <p:xfrm>
          <a:off x="5140326" y="714550"/>
          <a:ext cx="1628295" cy="957262"/>
        </p:xfrm>
        <a:graphic>
          <a:graphicData uri="http://schemas.openxmlformats.org/presentationml/2006/ole">
            <mc:AlternateContent xmlns:mc="http://schemas.openxmlformats.org/markup-compatibility/2006">
              <mc:Choice xmlns:v="urn:schemas-microsoft-com:vml" Requires="v">
                <p:oleObj spid="_x0000_s1164634" name="Equation" r:id="rId3" imgW="889000" imgH="482600" progId="Equation.3">
                  <p:embed/>
                </p:oleObj>
              </mc:Choice>
              <mc:Fallback>
                <p:oleObj name="Equation" r:id="rId3" imgW="889000" imgH="482600" progId="Equation.3">
                  <p:embed/>
                  <p:pic>
                    <p:nvPicPr>
                      <p:cNvPr id="0" name=""/>
                      <p:cNvPicPr/>
                      <p:nvPr/>
                    </p:nvPicPr>
                    <p:blipFill>
                      <a:blip r:embed="rId4"/>
                      <a:stretch>
                        <a:fillRect/>
                      </a:stretch>
                    </p:blipFill>
                    <p:spPr>
                      <a:xfrm>
                        <a:off x="5140326" y="714550"/>
                        <a:ext cx="1628295" cy="957262"/>
                      </a:xfrm>
                      <a:prstGeom prst="rect">
                        <a:avLst/>
                      </a:prstGeom>
                    </p:spPr>
                  </p:pic>
                </p:oleObj>
              </mc:Fallback>
            </mc:AlternateContent>
          </a:graphicData>
        </a:graphic>
      </p:graphicFrame>
      <p:sp>
        <p:nvSpPr>
          <p:cNvPr id="8" name="Rectangle 7"/>
          <p:cNvSpPr/>
          <p:nvPr/>
        </p:nvSpPr>
        <p:spPr>
          <a:xfrm>
            <a:off x="530620" y="960325"/>
            <a:ext cx="3823804" cy="400110"/>
          </a:xfrm>
          <a:prstGeom prst="rect">
            <a:avLst/>
          </a:prstGeom>
        </p:spPr>
        <p:txBody>
          <a:bodyPr wrap="none">
            <a:spAutoFit/>
          </a:bodyPr>
          <a:lstStyle/>
          <a:p>
            <a:pPr algn="l"/>
            <a:r>
              <a:rPr lang="en-US" sz="2000" dirty="0">
                <a:latin typeface="Arial" charset="0"/>
                <a:ea typeface="Arial" charset="0"/>
                <a:cs typeface="Arial" charset="0"/>
              </a:rPr>
              <a:t>Given the matrix A. e.g.  where</a:t>
            </a:r>
          </a:p>
        </p:txBody>
      </p:sp>
      <p:sp>
        <p:nvSpPr>
          <p:cNvPr id="9" name="Rectangle 8"/>
          <p:cNvSpPr/>
          <p:nvPr/>
        </p:nvSpPr>
        <p:spPr>
          <a:xfrm>
            <a:off x="425434" y="1671815"/>
            <a:ext cx="6089809" cy="400110"/>
          </a:xfrm>
          <a:prstGeom prst="rect">
            <a:avLst/>
          </a:prstGeom>
        </p:spPr>
        <p:txBody>
          <a:bodyPr wrap="none">
            <a:spAutoFit/>
          </a:bodyPr>
          <a:lstStyle/>
          <a:p>
            <a:pPr algn="l"/>
            <a:r>
              <a:rPr lang="en-US" sz="2000" dirty="0">
                <a:latin typeface="Arial" charset="0"/>
                <a:ea typeface="Arial" charset="0"/>
                <a:cs typeface="Arial" charset="0"/>
              </a:rPr>
              <a:t>We will now find its eigenvalues </a:t>
            </a:r>
            <a:r>
              <a:rPr lang="en-US" sz="2000" dirty="0" err="1">
                <a:latin typeface="Arial" charset="0"/>
                <a:ea typeface="Arial" charset="0"/>
                <a:cs typeface="Arial" charset="0"/>
              </a:rPr>
              <a:t>λ</a:t>
            </a:r>
            <a:r>
              <a:rPr lang="en-US" sz="2000" dirty="0">
                <a:latin typeface="Arial" charset="0"/>
                <a:ea typeface="Arial" charset="0"/>
                <a:cs typeface="Arial" charset="0"/>
              </a:rPr>
              <a:t> and eigenvectors</a:t>
            </a:r>
          </a:p>
        </p:txBody>
      </p:sp>
      <p:sp>
        <p:nvSpPr>
          <p:cNvPr id="6" name="Title 1"/>
          <p:cNvSpPr txBox="1">
            <a:spLocks/>
          </p:cNvSpPr>
          <p:nvPr/>
        </p:nvSpPr>
        <p:spPr>
          <a:xfrm>
            <a:off x="838200" y="6882"/>
            <a:ext cx="82296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Finding eigenvalues and eigenvectors</a:t>
            </a:r>
          </a:p>
        </p:txBody>
      </p:sp>
      <p:graphicFrame>
        <p:nvGraphicFramePr>
          <p:cNvPr id="7" name="Object 6"/>
          <p:cNvGraphicFramePr>
            <a:graphicFrameLocks noChangeAspect="1"/>
          </p:cNvGraphicFramePr>
          <p:nvPr>
            <p:extLst>
              <p:ext uri="{D42A27DB-BD31-4B8C-83A1-F6EECF244321}">
                <p14:modId xmlns:p14="http://schemas.microsoft.com/office/powerpoint/2010/main" val="807351122"/>
              </p:ext>
            </p:extLst>
          </p:nvPr>
        </p:nvGraphicFramePr>
        <p:xfrm>
          <a:off x="4995865" y="2347286"/>
          <a:ext cx="1402374" cy="467159"/>
        </p:xfrm>
        <a:graphic>
          <a:graphicData uri="http://schemas.openxmlformats.org/presentationml/2006/ole">
            <mc:AlternateContent xmlns:mc="http://schemas.openxmlformats.org/markup-compatibility/2006">
              <mc:Choice xmlns:v="urn:schemas-microsoft-com:vml" Requires="v">
                <p:oleObj spid="_x0000_s1164635" name="Equation" r:id="rId5" imgW="609600" imgH="177800" progId="Equation.3">
                  <p:embed/>
                </p:oleObj>
              </mc:Choice>
              <mc:Fallback>
                <p:oleObj name="Equation" r:id="rId5" imgW="609600" imgH="177800" progId="Equation.3">
                  <p:embed/>
                  <p:pic>
                    <p:nvPicPr>
                      <p:cNvPr id="0" name=""/>
                      <p:cNvPicPr/>
                      <p:nvPr/>
                    </p:nvPicPr>
                    <p:blipFill>
                      <a:blip r:embed="rId6"/>
                      <a:stretch>
                        <a:fillRect/>
                      </a:stretch>
                    </p:blipFill>
                    <p:spPr>
                      <a:xfrm>
                        <a:off x="4995865" y="2347286"/>
                        <a:ext cx="1402374" cy="467159"/>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48625708"/>
              </p:ext>
            </p:extLst>
          </p:nvPr>
        </p:nvGraphicFramePr>
        <p:xfrm>
          <a:off x="870513" y="2987012"/>
          <a:ext cx="2628900" cy="626758"/>
        </p:xfrm>
        <a:graphic>
          <a:graphicData uri="http://schemas.openxmlformats.org/presentationml/2006/ole">
            <mc:AlternateContent xmlns:mc="http://schemas.openxmlformats.org/markup-compatibility/2006">
              <mc:Choice xmlns:v="urn:schemas-microsoft-com:vml" Requires="v">
                <p:oleObj spid="_x0000_s1164636" name="Equation" r:id="rId7" imgW="1092200" imgH="228600" progId="Equation.3">
                  <p:embed/>
                </p:oleObj>
              </mc:Choice>
              <mc:Fallback>
                <p:oleObj name="Equation" r:id="rId7" imgW="1092200" imgH="228600" progId="Equation.3">
                  <p:embed/>
                  <p:pic>
                    <p:nvPicPr>
                      <p:cNvPr id="0" name=""/>
                      <p:cNvPicPr/>
                      <p:nvPr/>
                    </p:nvPicPr>
                    <p:blipFill>
                      <a:blip r:embed="rId8"/>
                      <a:stretch>
                        <a:fillRect/>
                      </a:stretch>
                    </p:blipFill>
                    <p:spPr>
                      <a:xfrm>
                        <a:off x="870513" y="2987012"/>
                        <a:ext cx="2628900" cy="626758"/>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619612416"/>
              </p:ext>
            </p:extLst>
          </p:nvPr>
        </p:nvGraphicFramePr>
        <p:xfrm>
          <a:off x="530620" y="6040551"/>
          <a:ext cx="3088978" cy="688836"/>
        </p:xfrm>
        <a:graphic>
          <a:graphicData uri="http://schemas.openxmlformats.org/presentationml/2006/ole">
            <mc:AlternateContent xmlns:mc="http://schemas.openxmlformats.org/markup-compatibility/2006">
              <mc:Choice xmlns:v="urn:schemas-microsoft-com:vml" Requires="v">
                <p:oleObj spid="_x0000_s1164637" name="Equation" r:id="rId9" imgW="1168400" imgH="228600" progId="Equation.3">
                  <p:embed/>
                </p:oleObj>
              </mc:Choice>
              <mc:Fallback>
                <p:oleObj name="Equation" r:id="rId9" imgW="1168400" imgH="228600" progId="Equation.3">
                  <p:embed/>
                  <p:pic>
                    <p:nvPicPr>
                      <p:cNvPr id="0" name=""/>
                      <p:cNvPicPr/>
                      <p:nvPr/>
                    </p:nvPicPr>
                    <p:blipFill>
                      <a:blip r:embed="rId10"/>
                      <a:stretch>
                        <a:fillRect/>
                      </a:stretch>
                    </p:blipFill>
                    <p:spPr>
                      <a:xfrm>
                        <a:off x="530620" y="6040551"/>
                        <a:ext cx="3088978" cy="688836"/>
                      </a:xfrm>
                      <a:prstGeom prst="rect">
                        <a:avLst/>
                      </a:prstGeom>
                    </p:spPr>
                  </p:pic>
                </p:oleObj>
              </mc:Fallback>
            </mc:AlternateContent>
          </a:graphicData>
        </a:graphic>
      </p:graphicFrame>
      <p:sp>
        <p:nvSpPr>
          <p:cNvPr id="15" name="Rectangle 14"/>
          <p:cNvSpPr/>
          <p:nvPr/>
        </p:nvSpPr>
        <p:spPr>
          <a:xfrm>
            <a:off x="551940" y="3781701"/>
            <a:ext cx="7604967" cy="400110"/>
          </a:xfrm>
          <a:prstGeom prst="rect">
            <a:avLst/>
          </a:prstGeom>
        </p:spPr>
        <p:txBody>
          <a:bodyPr wrap="none">
            <a:spAutoFit/>
          </a:bodyPr>
          <a:lstStyle/>
          <a:p>
            <a:pPr algn="l"/>
            <a:r>
              <a:rPr lang="en-US" sz="2000" dirty="0">
                <a:latin typeface="Arial" charset="0"/>
                <a:ea typeface="Arial" charset="0"/>
                <a:cs typeface="Arial" charset="0"/>
              </a:rPr>
              <a:t>There is a trivial solution if the matrix (A-</a:t>
            </a:r>
            <a:r>
              <a:rPr lang="en-US" sz="2000" dirty="0" err="1">
                <a:latin typeface="Arial" charset="0"/>
                <a:ea typeface="Arial" charset="0"/>
                <a:cs typeface="Arial" charset="0"/>
              </a:rPr>
              <a:t>λ</a:t>
            </a:r>
            <a:r>
              <a:rPr lang="en-US" sz="2000" dirty="0">
                <a:latin typeface="Arial" charset="0"/>
                <a:ea typeface="Arial" charset="0"/>
                <a:cs typeface="Arial" charset="0"/>
              </a:rPr>
              <a:t>) has an inverse since</a:t>
            </a:r>
          </a:p>
        </p:txBody>
      </p:sp>
      <p:sp>
        <p:nvSpPr>
          <p:cNvPr id="11" name="Rectangle 10"/>
          <p:cNvSpPr/>
          <p:nvPr/>
        </p:nvSpPr>
        <p:spPr>
          <a:xfrm>
            <a:off x="530620" y="5149067"/>
            <a:ext cx="4331635" cy="707886"/>
          </a:xfrm>
          <a:prstGeom prst="rect">
            <a:avLst/>
          </a:prstGeom>
        </p:spPr>
        <p:txBody>
          <a:bodyPr wrap="none">
            <a:spAutoFit/>
          </a:bodyPr>
          <a:lstStyle/>
          <a:p>
            <a:pPr algn="l"/>
            <a:r>
              <a:rPr lang="en-US" sz="2000" dirty="0" smtClean="0">
                <a:solidFill>
                  <a:srgbClr val="FF0000"/>
                </a:solidFill>
                <a:latin typeface="Arial" charset="0"/>
                <a:ea typeface="Arial" charset="0"/>
                <a:cs typeface="Arial" charset="0"/>
              </a:rPr>
              <a:t>We </a:t>
            </a:r>
            <a:r>
              <a:rPr lang="en-US" sz="2000" dirty="0">
                <a:solidFill>
                  <a:srgbClr val="FF0000"/>
                </a:solidFill>
                <a:latin typeface="Arial" charset="0"/>
                <a:ea typeface="Arial" charset="0"/>
                <a:cs typeface="Arial" charset="0"/>
              </a:rPr>
              <a:t>want the non-trivial </a:t>
            </a:r>
            <a:r>
              <a:rPr lang="en-US" sz="2000" dirty="0" smtClean="0">
                <a:solidFill>
                  <a:srgbClr val="FF0000"/>
                </a:solidFill>
                <a:latin typeface="Arial" charset="0"/>
                <a:ea typeface="Arial" charset="0"/>
                <a:cs typeface="Arial" charset="0"/>
              </a:rPr>
              <a:t>solution!</a:t>
            </a:r>
            <a:endParaRPr lang="en-US" sz="2000" dirty="0">
              <a:solidFill>
                <a:srgbClr val="FF0000"/>
              </a:solidFill>
              <a:latin typeface="Arial" charset="0"/>
              <a:ea typeface="Arial" charset="0"/>
              <a:cs typeface="Arial" charset="0"/>
            </a:endParaRPr>
          </a:p>
          <a:p>
            <a:pPr algn="l"/>
            <a:r>
              <a:rPr lang="en-US" sz="2000" dirty="0" smtClean="0">
                <a:latin typeface="Arial" charset="0"/>
                <a:ea typeface="Arial" charset="0"/>
                <a:cs typeface="Arial" charset="0"/>
              </a:rPr>
              <a:t>If </a:t>
            </a:r>
            <a:r>
              <a:rPr lang="en-US" sz="2000" dirty="0">
                <a:latin typeface="Arial" charset="0"/>
                <a:ea typeface="Arial" charset="0"/>
                <a:cs typeface="Arial" charset="0"/>
              </a:rPr>
              <a:t>there is no inverse then </a:t>
            </a:r>
            <a:r>
              <a:rPr lang="en-US" sz="2000" dirty="0" err="1">
                <a:latin typeface="Arial" charset="0"/>
                <a:ea typeface="Arial" charset="0"/>
                <a:cs typeface="Arial" charset="0"/>
              </a:rPr>
              <a:t>det</a:t>
            </a:r>
            <a:r>
              <a:rPr lang="en-US" sz="2000" dirty="0">
                <a:latin typeface="Arial" charset="0"/>
                <a:ea typeface="Arial" charset="0"/>
                <a:cs typeface="Arial" charset="0"/>
              </a:rPr>
              <a:t>(A-</a:t>
            </a:r>
            <a:r>
              <a:rPr lang="en-US" sz="2000" dirty="0" err="1">
                <a:latin typeface="Arial" charset="0"/>
                <a:ea typeface="Arial" charset="0"/>
                <a:cs typeface="Arial" charset="0"/>
              </a:rPr>
              <a:t>λ</a:t>
            </a:r>
            <a:r>
              <a:rPr lang="en-US" sz="2000" dirty="0">
                <a:latin typeface="Arial" charset="0"/>
                <a:ea typeface="Arial" charset="0"/>
                <a:cs typeface="Arial" charset="0"/>
              </a:rPr>
              <a:t>)=</a:t>
            </a:r>
            <a:r>
              <a:rPr lang="en-US" sz="2000" dirty="0" smtClean="0">
                <a:latin typeface="Arial" charset="0"/>
                <a:ea typeface="Arial" charset="0"/>
                <a:cs typeface="Arial" charset="0"/>
              </a:rPr>
              <a:t>0</a:t>
            </a:r>
            <a:endParaRPr lang="en-US" sz="2000" dirty="0">
              <a:solidFill>
                <a:srgbClr val="FF0000"/>
              </a:solidFill>
              <a:latin typeface="Arial" charset="0"/>
              <a:ea typeface="Arial" charset="0"/>
              <a:cs typeface="Arial" charset="0"/>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1424493718"/>
              </p:ext>
            </p:extLst>
          </p:nvPr>
        </p:nvGraphicFramePr>
        <p:xfrm>
          <a:off x="852488" y="4339430"/>
          <a:ext cx="4127500" cy="731838"/>
        </p:xfrm>
        <a:graphic>
          <a:graphicData uri="http://schemas.openxmlformats.org/presentationml/2006/ole">
            <mc:AlternateContent xmlns:mc="http://schemas.openxmlformats.org/markup-compatibility/2006">
              <mc:Choice xmlns:v="urn:schemas-microsoft-com:vml" Requires="v">
                <p:oleObj spid="_x0000_s1164638" name="Equation" r:id="rId11" imgW="1714500" imgH="266700" progId="Equation.3">
                  <p:embed/>
                </p:oleObj>
              </mc:Choice>
              <mc:Fallback>
                <p:oleObj name="Equation" r:id="rId11" imgW="1714500" imgH="266700" progId="Equation.3">
                  <p:embed/>
                  <p:pic>
                    <p:nvPicPr>
                      <p:cNvPr id="0" name=""/>
                      <p:cNvPicPr/>
                      <p:nvPr/>
                    </p:nvPicPr>
                    <p:blipFill>
                      <a:blip r:embed="rId12"/>
                      <a:stretch>
                        <a:fillRect/>
                      </a:stretch>
                    </p:blipFill>
                    <p:spPr>
                      <a:xfrm>
                        <a:off x="852488" y="4339430"/>
                        <a:ext cx="4127500" cy="73183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282454943"/>
              </p:ext>
            </p:extLst>
          </p:nvPr>
        </p:nvGraphicFramePr>
        <p:xfrm>
          <a:off x="5199670" y="4479214"/>
          <a:ext cx="1376363" cy="454025"/>
        </p:xfrm>
        <a:graphic>
          <a:graphicData uri="http://schemas.openxmlformats.org/presentationml/2006/ole">
            <mc:AlternateContent xmlns:mc="http://schemas.openxmlformats.org/markup-compatibility/2006">
              <mc:Choice xmlns:v="urn:schemas-microsoft-com:vml" Requires="v">
                <p:oleObj spid="_x0000_s1164639" name="Equation" r:id="rId13" imgW="571500" imgH="165100" progId="Equation.3">
                  <p:embed/>
                </p:oleObj>
              </mc:Choice>
              <mc:Fallback>
                <p:oleObj name="Equation" r:id="rId13" imgW="571500" imgH="165100" progId="Equation.3">
                  <p:embed/>
                  <p:pic>
                    <p:nvPicPr>
                      <p:cNvPr id="0" name=""/>
                      <p:cNvPicPr/>
                      <p:nvPr/>
                    </p:nvPicPr>
                    <p:blipFill>
                      <a:blip r:embed="rId14"/>
                      <a:stretch>
                        <a:fillRect/>
                      </a:stretch>
                    </p:blipFill>
                    <p:spPr>
                      <a:xfrm>
                        <a:off x="5199670" y="4479214"/>
                        <a:ext cx="1376363" cy="454025"/>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470649987"/>
              </p:ext>
            </p:extLst>
          </p:nvPr>
        </p:nvGraphicFramePr>
        <p:xfrm>
          <a:off x="6453541" y="5908318"/>
          <a:ext cx="2216150" cy="766763"/>
        </p:xfrm>
        <a:graphic>
          <a:graphicData uri="http://schemas.openxmlformats.org/presentationml/2006/ole">
            <mc:AlternateContent xmlns:mc="http://schemas.openxmlformats.org/markup-compatibility/2006">
              <mc:Choice xmlns:v="urn:schemas-microsoft-com:vml" Requires="v">
                <p:oleObj spid="_x0000_s1164640" name="Equation" r:id="rId15" imgW="838200" imgH="254000" progId="Equation.DSMT4">
                  <p:embed/>
                </p:oleObj>
              </mc:Choice>
              <mc:Fallback>
                <p:oleObj name="Equation" r:id="rId15" imgW="838200" imgH="254000" progId="Equation.DSMT4">
                  <p:embed/>
                  <p:pic>
                    <p:nvPicPr>
                      <p:cNvPr id="0" name=""/>
                      <p:cNvPicPr/>
                      <p:nvPr/>
                    </p:nvPicPr>
                    <p:blipFill>
                      <a:blip r:embed="rId16"/>
                      <a:stretch>
                        <a:fillRect/>
                      </a:stretch>
                    </p:blipFill>
                    <p:spPr>
                      <a:xfrm>
                        <a:off x="6453541" y="5908318"/>
                        <a:ext cx="2216150" cy="766763"/>
                      </a:xfrm>
                      <a:prstGeom prst="rect">
                        <a:avLst/>
                      </a:prstGeom>
                    </p:spPr>
                  </p:pic>
                </p:oleObj>
              </mc:Fallback>
            </mc:AlternateContent>
          </a:graphicData>
        </a:graphic>
      </p:graphicFrame>
      <p:sp>
        <p:nvSpPr>
          <p:cNvPr id="18" name="Rectangle 17"/>
          <p:cNvSpPr/>
          <p:nvPr/>
        </p:nvSpPr>
        <p:spPr>
          <a:xfrm>
            <a:off x="4091439" y="6144600"/>
            <a:ext cx="1890261" cy="400110"/>
          </a:xfrm>
          <a:prstGeom prst="rect">
            <a:avLst/>
          </a:prstGeom>
        </p:spPr>
        <p:txBody>
          <a:bodyPr wrap="none">
            <a:spAutoFit/>
          </a:bodyPr>
          <a:lstStyle/>
          <a:p>
            <a:pPr algn="l"/>
            <a:r>
              <a:rPr lang="en-US" sz="2000" dirty="0">
                <a:latin typeface="Arial" charset="0"/>
                <a:ea typeface="Arial" charset="0"/>
                <a:cs typeface="Arial" charset="0"/>
              </a:rPr>
              <a:t>Also written as</a:t>
            </a:r>
          </a:p>
        </p:txBody>
      </p:sp>
      <p:sp>
        <p:nvSpPr>
          <p:cNvPr id="3" name="Rectangle 2"/>
          <p:cNvSpPr/>
          <p:nvPr/>
        </p:nvSpPr>
        <p:spPr>
          <a:xfrm>
            <a:off x="530620" y="2357065"/>
            <a:ext cx="3366306" cy="400110"/>
          </a:xfrm>
          <a:prstGeom prst="rect">
            <a:avLst/>
          </a:prstGeom>
        </p:spPr>
        <p:txBody>
          <a:bodyPr wrap="none">
            <a:spAutoFit/>
          </a:bodyPr>
          <a:lstStyle/>
          <a:p>
            <a:pPr algn="l"/>
            <a:r>
              <a:rPr lang="en-US" sz="2000" dirty="0">
                <a:latin typeface="Arial" charset="0"/>
                <a:ea typeface="Arial" charset="0"/>
                <a:cs typeface="Arial" charset="0"/>
              </a:rPr>
              <a:t>We must solve the equation</a:t>
            </a:r>
          </a:p>
        </p:txBody>
      </p:sp>
    </p:spTree>
    <p:extLst>
      <p:ext uri="{BB962C8B-B14F-4D97-AF65-F5344CB8AC3E}">
        <p14:creationId xmlns:p14="http://schemas.microsoft.com/office/powerpoint/2010/main" val="64714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1" grpId="0" build="p" bldLvl="2"/>
      <p:bldP spid="1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38200" y="6882"/>
            <a:ext cx="82296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Finding eigenvalues and eigenvectors</a:t>
            </a:r>
          </a:p>
        </p:txBody>
      </p:sp>
      <p:graphicFrame>
        <p:nvGraphicFramePr>
          <p:cNvPr id="3" name="Object 2"/>
          <p:cNvGraphicFramePr>
            <a:graphicFrameLocks noChangeAspect="1"/>
          </p:cNvGraphicFramePr>
          <p:nvPr>
            <p:extLst/>
          </p:nvPr>
        </p:nvGraphicFramePr>
        <p:xfrm>
          <a:off x="1277374" y="1034012"/>
          <a:ext cx="2360492" cy="621145"/>
        </p:xfrm>
        <a:graphic>
          <a:graphicData uri="http://schemas.openxmlformats.org/presentationml/2006/ole">
            <mc:AlternateContent xmlns:mc="http://schemas.openxmlformats.org/markup-compatibility/2006">
              <mc:Choice xmlns:v="urn:schemas-microsoft-com:vml" Requires="v">
                <p:oleObj spid="_x0000_s1301658" name="Equation" r:id="rId3" imgW="990600" imgH="228600" progId="Equation.3">
                  <p:embed/>
                </p:oleObj>
              </mc:Choice>
              <mc:Fallback>
                <p:oleObj name="Equation" r:id="rId3" imgW="990600" imgH="228600" progId="Equation.3">
                  <p:embed/>
                  <p:pic>
                    <p:nvPicPr>
                      <p:cNvPr id="0" name=""/>
                      <p:cNvPicPr/>
                      <p:nvPr/>
                    </p:nvPicPr>
                    <p:blipFill>
                      <a:blip r:embed="rId4"/>
                      <a:stretch>
                        <a:fillRect/>
                      </a:stretch>
                    </p:blipFill>
                    <p:spPr>
                      <a:xfrm>
                        <a:off x="1277374" y="1034012"/>
                        <a:ext cx="2360492" cy="621145"/>
                      </a:xfrm>
                      <a:prstGeom prst="rect">
                        <a:avLst/>
                      </a:prstGeom>
                    </p:spPr>
                  </p:pic>
                </p:oleObj>
              </mc:Fallback>
            </mc:AlternateContent>
          </a:graphicData>
        </a:graphic>
      </p:graphicFrame>
      <p:graphicFrame>
        <p:nvGraphicFramePr>
          <p:cNvPr id="4" name="Object 3"/>
          <p:cNvGraphicFramePr>
            <a:graphicFrameLocks noChangeAspect="1"/>
          </p:cNvGraphicFramePr>
          <p:nvPr>
            <p:extLst/>
          </p:nvPr>
        </p:nvGraphicFramePr>
        <p:xfrm>
          <a:off x="5589466" y="3478784"/>
          <a:ext cx="3637085" cy="1047750"/>
        </p:xfrm>
        <a:graphic>
          <a:graphicData uri="http://schemas.openxmlformats.org/presentationml/2006/ole">
            <mc:AlternateContent xmlns:mc="http://schemas.openxmlformats.org/markup-compatibility/2006">
              <mc:Choice xmlns:v="urn:schemas-microsoft-com:vml" Requires="v">
                <p:oleObj spid="_x0000_s1301659" name="Equation" r:id="rId5" imgW="1955800" imgH="520700" progId="Equation.3">
                  <p:embed/>
                </p:oleObj>
              </mc:Choice>
              <mc:Fallback>
                <p:oleObj name="Equation" r:id="rId5" imgW="1955800" imgH="520700" progId="Equation.3">
                  <p:embed/>
                  <p:pic>
                    <p:nvPicPr>
                      <p:cNvPr id="0" name=""/>
                      <p:cNvPicPr/>
                      <p:nvPr/>
                    </p:nvPicPr>
                    <p:blipFill>
                      <a:blip r:embed="rId6"/>
                      <a:stretch>
                        <a:fillRect/>
                      </a:stretch>
                    </p:blipFill>
                    <p:spPr>
                      <a:xfrm>
                        <a:off x="5589466" y="3478784"/>
                        <a:ext cx="3637085" cy="1047750"/>
                      </a:xfrm>
                      <a:prstGeom prst="rect">
                        <a:avLst/>
                      </a:prstGeom>
                      <a:ln>
                        <a:solidFill>
                          <a:srgbClr val="FF0000"/>
                        </a:solidFill>
                      </a:ln>
                    </p:spPr>
                  </p:pic>
                </p:oleObj>
              </mc:Fallback>
            </mc:AlternateContent>
          </a:graphicData>
        </a:graphic>
      </p:graphicFrame>
      <p:sp>
        <p:nvSpPr>
          <p:cNvPr id="5" name="Rectangle 4"/>
          <p:cNvSpPr/>
          <p:nvPr/>
        </p:nvSpPr>
        <p:spPr>
          <a:xfrm>
            <a:off x="6706081" y="2952110"/>
            <a:ext cx="1452642" cy="400110"/>
          </a:xfrm>
          <a:prstGeom prst="rect">
            <a:avLst/>
          </a:prstGeom>
        </p:spPr>
        <p:txBody>
          <a:bodyPr wrap="none">
            <a:spAutoFit/>
          </a:bodyPr>
          <a:lstStyle/>
          <a:p>
            <a:r>
              <a:rPr lang="en-US" sz="2000" dirty="0">
                <a:solidFill>
                  <a:srgbClr val="FF0000"/>
                </a:solidFill>
                <a:latin typeface="Arial" charset="0"/>
                <a:ea typeface="Arial" charset="0"/>
                <a:cs typeface="Arial" charset="0"/>
              </a:rPr>
              <a:t>Remember</a:t>
            </a:r>
          </a:p>
        </p:txBody>
      </p:sp>
      <p:graphicFrame>
        <p:nvGraphicFramePr>
          <p:cNvPr id="7" name="Object 6"/>
          <p:cNvGraphicFramePr>
            <a:graphicFrameLocks noChangeAspect="1"/>
          </p:cNvGraphicFramePr>
          <p:nvPr>
            <p:extLst/>
          </p:nvPr>
        </p:nvGraphicFramePr>
        <p:xfrm>
          <a:off x="525742" y="1771424"/>
          <a:ext cx="5313256" cy="1411514"/>
        </p:xfrm>
        <a:graphic>
          <a:graphicData uri="http://schemas.openxmlformats.org/presentationml/2006/ole">
            <mc:AlternateContent xmlns:mc="http://schemas.openxmlformats.org/markup-compatibility/2006">
              <mc:Choice xmlns:v="urn:schemas-microsoft-com:vml" Requires="v">
                <p:oleObj spid="_x0000_s1301660" name="Equation" r:id="rId7" imgW="2235200" imgH="520700" progId="Equation.DSMT4">
                  <p:embed/>
                </p:oleObj>
              </mc:Choice>
              <mc:Fallback>
                <p:oleObj name="Equation" r:id="rId7" imgW="2235200" imgH="520700" progId="Equation.DSMT4">
                  <p:embed/>
                  <p:pic>
                    <p:nvPicPr>
                      <p:cNvPr id="0" name=""/>
                      <p:cNvPicPr/>
                      <p:nvPr/>
                    </p:nvPicPr>
                    <p:blipFill>
                      <a:blip r:embed="rId8"/>
                      <a:stretch>
                        <a:fillRect/>
                      </a:stretch>
                    </p:blipFill>
                    <p:spPr>
                      <a:xfrm>
                        <a:off x="525742" y="1771424"/>
                        <a:ext cx="5313256" cy="1411514"/>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670482" y="3325813"/>
          <a:ext cx="3613436" cy="1265828"/>
        </p:xfrm>
        <a:graphic>
          <a:graphicData uri="http://schemas.openxmlformats.org/presentationml/2006/ole">
            <mc:AlternateContent xmlns:mc="http://schemas.openxmlformats.org/markup-compatibility/2006">
              <mc:Choice xmlns:v="urn:schemas-microsoft-com:vml" Requires="v">
                <p:oleObj spid="_x0000_s1301661" name="Equation" r:id="rId9" imgW="1612900" imgH="495300" progId="Equation.3">
                  <p:embed/>
                </p:oleObj>
              </mc:Choice>
              <mc:Fallback>
                <p:oleObj name="Equation" r:id="rId9" imgW="1612900" imgH="495300" progId="Equation.3">
                  <p:embed/>
                  <p:pic>
                    <p:nvPicPr>
                      <p:cNvPr id="0" name=""/>
                      <p:cNvPicPr/>
                      <p:nvPr/>
                    </p:nvPicPr>
                    <p:blipFill>
                      <a:blip r:embed="rId10"/>
                      <a:stretch>
                        <a:fillRect/>
                      </a:stretch>
                    </p:blipFill>
                    <p:spPr>
                      <a:xfrm>
                        <a:off x="670482" y="3325813"/>
                        <a:ext cx="3613436" cy="1265828"/>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665285" y="4824413"/>
          <a:ext cx="3056792" cy="620712"/>
        </p:xfrm>
        <a:graphic>
          <a:graphicData uri="http://schemas.openxmlformats.org/presentationml/2006/ole">
            <mc:AlternateContent xmlns:mc="http://schemas.openxmlformats.org/markup-compatibility/2006">
              <mc:Choice xmlns:v="urn:schemas-microsoft-com:vml" Requires="v">
                <p:oleObj spid="_x0000_s1301662" name="Equation" r:id="rId11" imgW="1282700" imgH="228600" progId="Equation.DSMT4">
                  <p:embed/>
                </p:oleObj>
              </mc:Choice>
              <mc:Fallback>
                <p:oleObj name="Equation" r:id="rId11" imgW="1282700" imgH="228600" progId="Equation.DSMT4">
                  <p:embed/>
                  <p:pic>
                    <p:nvPicPr>
                      <p:cNvPr id="0" name=""/>
                      <p:cNvPicPr/>
                      <p:nvPr/>
                    </p:nvPicPr>
                    <p:blipFill>
                      <a:blip r:embed="rId12"/>
                      <a:stretch>
                        <a:fillRect/>
                      </a:stretch>
                    </p:blipFill>
                    <p:spPr>
                      <a:xfrm>
                        <a:off x="665285" y="4824413"/>
                        <a:ext cx="3056792" cy="620712"/>
                      </a:xfrm>
                      <a:prstGeom prst="rect">
                        <a:avLst/>
                      </a:prstGeom>
                    </p:spPr>
                  </p:pic>
                </p:oleObj>
              </mc:Fallback>
            </mc:AlternateContent>
          </a:graphicData>
        </a:graphic>
      </p:graphicFrame>
      <p:graphicFrame>
        <p:nvGraphicFramePr>
          <p:cNvPr id="10" name="Object 9"/>
          <p:cNvGraphicFramePr>
            <a:graphicFrameLocks noChangeAspect="1"/>
          </p:cNvGraphicFramePr>
          <p:nvPr>
            <p:extLst/>
          </p:nvPr>
        </p:nvGraphicFramePr>
        <p:xfrm>
          <a:off x="732866" y="6033280"/>
          <a:ext cx="1724757" cy="515938"/>
        </p:xfrm>
        <a:graphic>
          <a:graphicData uri="http://schemas.openxmlformats.org/presentationml/2006/ole">
            <mc:AlternateContent xmlns:mc="http://schemas.openxmlformats.org/markup-compatibility/2006">
              <mc:Choice xmlns:v="urn:schemas-microsoft-com:vml" Requires="v">
                <p:oleObj spid="_x0000_s1301663" name="Equation" r:id="rId13" imgW="723900" imgH="190500" progId="Equation.DSMT4">
                  <p:embed/>
                </p:oleObj>
              </mc:Choice>
              <mc:Fallback>
                <p:oleObj name="Equation" r:id="rId13" imgW="723900" imgH="190500" progId="Equation.DSMT4">
                  <p:embed/>
                  <p:pic>
                    <p:nvPicPr>
                      <p:cNvPr id="0" name=""/>
                      <p:cNvPicPr/>
                      <p:nvPr/>
                    </p:nvPicPr>
                    <p:blipFill>
                      <a:blip r:embed="rId14"/>
                      <a:stretch>
                        <a:fillRect/>
                      </a:stretch>
                    </p:blipFill>
                    <p:spPr>
                      <a:xfrm>
                        <a:off x="732866" y="6033280"/>
                        <a:ext cx="1724757" cy="515938"/>
                      </a:xfrm>
                      <a:prstGeom prst="rect">
                        <a:avLst/>
                      </a:prstGeom>
                    </p:spPr>
                  </p:pic>
                </p:oleObj>
              </mc:Fallback>
            </mc:AlternateContent>
          </a:graphicData>
        </a:graphic>
      </p:graphicFrame>
      <p:sp>
        <p:nvSpPr>
          <p:cNvPr id="11" name="Rectangle 10"/>
          <p:cNvSpPr/>
          <p:nvPr/>
        </p:nvSpPr>
        <p:spPr>
          <a:xfrm>
            <a:off x="17994" y="5497111"/>
            <a:ext cx="9870011" cy="400110"/>
          </a:xfrm>
          <a:prstGeom prst="rect">
            <a:avLst/>
          </a:prstGeom>
        </p:spPr>
        <p:txBody>
          <a:bodyPr wrap="none">
            <a:spAutoFit/>
          </a:bodyPr>
          <a:lstStyle/>
          <a:p>
            <a:r>
              <a:rPr lang="en-US" sz="2000" dirty="0" smtClean="0">
                <a:latin typeface="Arial" charset="0"/>
              </a:rPr>
              <a:t>The characteristic equation has solutions that indicates the eigenvalues of the system</a:t>
            </a:r>
            <a:endParaRPr lang="en-US" sz="2000" dirty="0">
              <a:latin typeface="Arial" charset="0"/>
            </a:endParaRPr>
          </a:p>
        </p:txBody>
      </p:sp>
      <p:sp>
        <p:nvSpPr>
          <p:cNvPr id="12" name="Rectangle 11"/>
          <p:cNvSpPr/>
          <p:nvPr/>
        </p:nvSpPr>
        <p:spPr>
          <a:xfrm>
            <a:off x="434455" y="575769"/>
            <a:ext cx="1383712" cy="400110"/>
          </a:xfrm>
          <a:prstGeom prst="rect">
            <a:avLst/>
          </a:prstGeom>
        </p:spPr>
        <p:txBody>
          <a:bodyPr wrap="none">
            <a:spAutoFit/>
          </a:bodyPr>
          <a:lstStyle/>
          <a:p>
            <a:r>
              <a:rPr lang="en-US" sz="2000" dirty="0">
                <a:latin typeface="Arial" charset="0"/>
              </a:rPr>
              <a:t>Evaluating</a:t>
            </a:r>
          </a:p>
        </p:txBody>
      </p:sp>
      <p:sp>
        <p:nvSpPr>
          <p:cNvPr id="14" name="Rectangle 13"/>
          <p:cNvSpPr/>
          <p:nvPr/>
        </p:nvSpPr>
        <p:spPr>
          <a:xfrm>
            <a:off x="3830614" y="4887487"/>
            <a:ext cx="5750933" cy="400110"/>
          </a:xfrm>
          <a:prstGeom prst="rect">
            <a:avLst/>
          </a:prstGeom>
        </p:spPr>
        <p:txBody>
          <a:bodyPr wrap="none">
            <a:spAutoFit/>
          </a:bodyPr>
          <a:lstStyle/>
          <a:p>
            <a:r>
              <a:rPr lang="en-US" sz="2000" dirty="0" smtClean="0">
                <a:solidFill>
                  <a:srgbClr val="FF0000"/>
                </a:solidFill>
                <a:latin typeface="Arial" charset="0"/>
              </a:rPr>
              <a:t>This is the characteristic equation of the A matrix</a:t>
            </a:r>
            <a:endParaRPr lang="en-US" sz="2000" dirty="0">
              <a:solidFill>
                <a:srgbClr val="FF0000"/>
              </a:solidFill>
              <a:latin typeface="Arial" charset="0"/>
            </a:endParaRPr>
          </a:p>
        </p:txBody>
      </p:sp>
    </p:spTree>
    <p:extLst>
      <p:ext uri="{BB962C8B-B14F-4D97-AF65-F5344CB8AC3E}">
        <p14:creationId xmlns:p14="http://schemas.microsoft.com/office/powerpoint/2010/main" val="178956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nvPr>
        </p:nvGraphicFramePr>
        <p:xfrm>
          <a:off x="2026398" y="718588"/>
          <a:ext cx="817685" cy="482600"/>
        </p:xfrm>
        <a:graphic>
          <a:graphicData uri="http://schemas.openxmlformats.org/presentationml/2006/ole">
            <mc:AlternateContent xmlns:mc="http://schemas.openxmlformats.org/markup-compatibility/2006">
              <mc:Choice xmlns:v="urn:schemas-microsoft-com:vml" Requires="v">
                <p:oleObj spid="_x0000_s1049114" name="Equation" r:id="rId3" imgW="342900" imgH="177800" progId="Equation.DSMT4">
                  <p:embed/>
                </p:oleObj>
              </mc:Choice>
              <mc:Fallback>
                <p:oleObj name="Equation" r:id="rId3" imgW="342900" imgH="177800" progId="Equation.DSMT4">
                  <p:embed/>
                  <p:pic>
                    <p:nvPicPr>
                      <p:cNvPr id="0" name=""/>
                      <p:cNvPicPr/>
                      <p:nvPr/>
                    </p:nvPicPr>
                    <p:blipFill>
                      <a:blip r:embed="rId4"/>
                      <a:stretch>
                        <a:fillRect/>
                      </a:stretch>
                    </p:blipFill>
                    <p:spPr>
                      <a:xfrm>
                        <a:off x="2026398" y="718588"/>
                        <a:ext cx="817685" cy="482600"/>
                      </a:xfrm>
                      <a:prstGeom prst="rect">
                        <a:avLst/>
                      </a:prstGeom>
                    </p:spPr>
                  </p:pic>
                </p:oleObj>
              </mc:Fallback>
            </mc:AlternateContent>
          </a:graphicData>
        </a:graphic>
      </p:graphicFrame>
      <p:sp>
        <p:nvSpPr>
          <p:cNvPr id="4" name="Rectangle 3"/>
          <p:cNvSpPr/>
          <p:nvPr/>
        </p:nvSpPr>
        <p:spPr>
          <a:xfrm>
            <a:off x="667609" y="743885"/>
            <a:ext cx="854721" cy="400110"/>
          </a:xfrm>
          <a:prstGeom prst="rect">
            <a:avLst/>
          </a:prstGeom>
        </p:spPr>
        <p:txBody>
          <a:bodyPr wrap="none">
            <a:spAutoFit/>
          </a:bodyPr>
          <a:lstStyle/>
          <a:p>
            <a:pPr algn="l"/>
            <a:r>
              <a:rPr lang="en-US" sz="2000" dirty="0">
                <a:latin typeface="Arial" charset="0"/>
              </a:rPr>
              <a:t>When</a:t>
            </a:r>
          </a:p>
        </p:txBody>
      </p:sp>
      <p:graphicFrame>
        <p:nvGraphicFramePr>
          <p:cNvPr id="5" name="Object 4"/>
          <p:cNvGraphicFramePr>
            <a:graphicFrameLocks noChangeAspect="1"/>
          </p:cNvGraphicFramePr>
          <p:nvPr>
            <p:extLst/>
          </p:nvPr>
        </p:nvGraphicFramePr>
        <p:xfrm>
          <a:off x="600810" y="1495427"/>
          <a:ext cx="1970943" cy="531813"/>
        </p:xfrm>
        <a:graphic>
          <a:graphicData uri="http://schemas.openxmlformats.org/presentationml/2006/ole">
            <mc:AlternateContent xmlns:mc="http://schemas.openxmlformats.org/markup-compatibility/2006">
              <mc:Choice xmlns:v="urn:schemas-microsoft-com:vml" Requires="v">
                <p:oleObj spid="_x0000_s1049115" name="Equation" r:id="rId5" imgW="698500" imgH="165100" progId="Equation.3">
                  <p:embed/>
                </p:oleObj>
              </mc:Choice>
              <mc:Fallback>
                <p:oleObj name="Equation" r:id="rId5" imgW="698500" imgH="165100" progId="Equation.3">
                  <p:embed/>
                  <p:pic>
                    <p:nvPicPr>
                      <p:cNvPr id="0" name=""/>
                      <p:cNvPicPr/>
                      <p:nvPr/>
                    </p:nvPicPr>
                    <p:blipFill>
                      <a:blip r:embed="rId6"/>
                      <a:stretch>
                        <a:fillRect/>
                      </a:stretch>
                    </p:blipFill>
                    <p:spPr>
                      <a:xfrm>
                        <a:off x="600810" y="1495427"/>
                        <a:ext cx="1970943" cy="531813"/>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170890" y="867279"/>
          <a:ext cx="5231423" cy="1839913"/>
        </p:xfrm>
        <a:graphic>
          <a:graphicData uri="http://schemas.openxmlformats.org/presentationml/2006/ole">
            <mc:AlternateContent xmlns:mc="http://schemas.openxmlformats.org/markup-compatibility/2006">
              <mc:Choice xmlns:v="urn:schemas-microsoft-com:vml" Requires="v">
                <p:oleObj spid="_x0000_s1049116" name="Equation" r:id="rId7" imgW="1854200" imgH="571500" progId="Equation.DSMT4">
                  <p:embed/>
                </p:oleObj>
              </mc:Choice>
              <mc:Fallback>
                <p:oleObj name="Equation" r:id="rId7" imgW="1854200" imgH="571500" progId="Equation.DSMT4">
                  <p:embed/>
                  <p:pic>
                    <p:nvPicPr>
                      <p:cNvPr id="0" name=""/>
                      <p:cNvPicPr/>
                      <p:nvPr/>
                    </p:nvPicPr>
                    <p:blipFill>
                      <a:blip r:embed="rId8"/>
                      <a:stretch>
                        <a:fillRect/>
                      </a:stretch>
                    </p:blipFill>
                    <p:spPr>
                      <a:xfrm>
                        <a:off x="3170890" y="867279"/>
                        <a:ext cx="5231423" cy="1839913"/>
                      </a:xfrm>
                      <a:prstGeom prst="rect">
                        <a:avLst/>
                      </a:prstGeom>
                    </p:spPr>
                  </p:pic>
                </p:oleObj>
              </mc:Fallback>
            </mc:AlternateContent>
          </a:graphicData>
        </a:graphic>
      </p:graphicFrame>
      <p:sp>
        <p:nvSpPr>
          <p:cNvPr id="9" name="Rectangle 8"/>
          <p:cNvSpPr/>
          <p:nvPr/>
        </p:nvSpPr>
        <p:spPr>
          <a:xfrm>
            <a:off x="667609" y="2705406"/>
            <a:ext cx="912429" cy="400110"/>
          </a:xfrm>
          <a:prstGeom prst="rect">
            <a:avLst/>
          </a:prstGeom>
        </p:spPr>
        <p:txBody>
          <a:bodyPr wrap="none">
            <a:spAutoFit/>
          </a:bodyPr>
          <a:lstStyle/>
          <a:p>
            <a:pPr algn="l"/>
            <a:r>
              <a:rPr lang="en-US" sz="2000" dirty="0">
                <a:latin typeface="Arial" charset="0"/>
              </a:rPr>
              <a:t>Giving</a:t>
            </a:r>
          </a:p>
        </p:txBody>
      </p:sp>
      <p:graphicFrame>
        <p:nvGraphicFramePr>
          <p:cNvPr id="10" name="Object 9"/>
          <p:cNvGraphicFramePr>
            <a:graphicFrameLocks noChangeAspect="1"/>
          </p:cNvGraphicFramePr>
          <p:nvPr>
            <p:extLst/>
          </p:nvPr>
        </p:nvGraphicFramePr>
        <p:xfrm>
          <a:off x="1106443" y="3318028"/>
          <a:ext cx="2222989" cy="1431925"/>
        </p:xfrm>
        <a:graphic>
          <a:graphicData uri="http://schemas.openxmlformats.org/presentationml/2006/ole">
            <mc:AlternateContent xmlns:mc="http://schemas.openxmlformats.org/markup-compatibility/2006">
              <mc:Choice xmlns:v="urn:schemas-microsoft-com:vml" Requires="v">
                <p:oleObj spid="_x0000_s1049117" name="Equation" r:id="rId9" imgW="787400" imgH="444500" progId="Equation.DSMT4">
                  <p:embed/>
                </p:oleObj>
              </mc:Choice>
              <mc:Fallback>
                <p:oleObj name="Equation" r:id="rId9" imgW="787400" imgH="444500" progId="Equation.DSMT4">
                  <p:embed/>
                  <p:pic>
                    <p:nvPicPr>
                      <p:cNvPr id="0" name=""/>
                      <p:cNvPicPr/>
                      <p:nvPr/>
                    </p:nvPicPr>
                    <p:blipFill>
                      <a:blip r:embed="rId10"/>
                      <a:stretch>
                        <a:fillRect/>
                      </a:stretch>
                    </p:blipFill>
                    <p:spPr>
                      <a:xfrm>
                        <a:off x="1106443" y="3318028"/>
                        <a:ext cx="2222989" cy="143192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3581155" y="4110039"/>
          <a:ext cx="2042746" cy="655637"/>
        </p:xfrm>
        <a:graphic>
          <a:graphicData uri="http://schemas.openxmlformats.org/presentationml/2006/ole">
            <mc:AlternateContent xmlns:mc="http://schemas.openxmlformats.org/markup-compatibility/2006">
              <mc:Choice xmlns:v="urn:schemas-microsoft-com:vml" Requires="v">
                <p:oleObj spid="_x0000_s1049118" name="Equation" r:id="rId11" imgW="723900" imgH="203200" progId="Equation.3">
                  <p:embed/>
                </p:oleObj>
              </mc:Choice>
              <mc:Fallback>
                <p:oleObj name="Equation" r:id="rId11" imgW="723900" imgH="203200" progId="Equation.3">
                  <p:embed/>
                  <p:pic>
                    <p:nvPicPr>
                      <p:cNvPr id="0" name=""/>
                      <p:cNvPicPr/>
                      <p:nvPr/>
                    </p:nvPicPr>
                    <p:blipFill>
                      <a:blip r:embed="rId12"/>
                      <a:stretch>
                        <a:fillRect/>
                      </a:stretch>
                    </p:blipFill>
                    <p:spPr>
                      <a:xfrm>
                        <a:off x="3581155" y="4110039"/>
                        <a:ext cx="2042746" cy="655637"/>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6266552" y="3167063"/>
          <a:ext cx="2650880" cy="1598612"/>
        </p:xfrm>
        <a:graphic>
          <a:graphicData uri="http://schemas.openxmlformats.org/presentationml/2006/ole">
            <mc:AlternateContent xmlns:mc="http://schemas.openxmlformats.org/markup-compatibility/2006">
              <mc:Choice xmlns:v="urn:schemas-microsoft-com:vml" Requires="v">
                <p:oleObj spid="_x0000_s1049119" name="Equation" r:id="rId13" imgW="939800" imgH="495300" progId="Equation.DSMT4">
                  <p:embed/>
                </p:oleObj>
              </mc:Choice>
              <mc:Fallback>
                <p:oleObj name="Equation" r:id="rId13" imgW="939800" imgH="495300" progId="Equation.DSMT4">
                  <p:embed/>
                  <p:pic>
                    <p:nvPicPr>
                      <p:cNvPr id="0" name=""/>
                      <p:cNvPicPr/>
                      <p:nvPr/>
                    </p:nvPicPr>
                    <p:blipFill>
                      <a:blip r:embed="rId14"/>
                      <a:stretch>
                        <a:fillRect/>
                      </a:stretch>
                    </p:blipFill>
                    <p:spPr>
                      <a:xfrm>
                        <a:off x="6266552" y="3167063"/>
                        <a:ext cx="2650880" cy="1598612"/>
                      </a:xfrm>
                      <a:prstGeom prst="rect">
                        <a:avLst/>
                      </a:prstGeom>
                    </p:spPr>
                  </p:pic>
                </p:oleObj>
              </mc:Fallback>
            </mc:AlternateContent>
          </a:graphicData>
        </a:graphic>
      </p:graphicFrame>
      <p:sp>
        <p:nvSpPr>
          <p:cNvPr id="13" name="Rectangle 12"/>
          <p:cNvSpPr/>
          <p:nvPr/>
        </p:nvSpPr>
        <p:spPr>
          <a:xfrm>
            <a:off x="614229" y="4749953"/>
            <a:ext cx="6361037" cy="400110"/>
          </a:xfrm>
          <a:prstGeom prst="rect">
            <a:avLst/>
          </a:prstGeom>
        </p:spPr>
        <p:txBody>
          <a:bodyPr wrap="none">
            <a:spAutoFit/>
          </a:bodyPr>
          <a:lstStyle/>
          <a:p>
            <a:pPr algn="l"/>
            <a:r>
              <a:rPr lang="en-US" sz="2000" dirty="0">
                <a:latin typeface="Arial" charset="0"/>
              </a:rPr>
              <a:t>So eigenvectors are proportional to this X vector:  e.g. </a:t>
            </a:r>
          </a:p>
        </p:txBody>
      </p:sp>
      <p:graphicFrame>
        <p:nvGraphicFramePr>
          <p:cNvPr id="14" name="Object 13"/>
          <p:cNvGraphicFramePr>
            <a:graphicFrameLocks noChangeAspect="1"/>
          </p:cNvGraphicFramePr>
          <p:nvPr>
            <p:extLst/>
          </p:nvPr>
        </p:nvGraphicFramePr>
        <p:xfrm>
          <a:off x="612586" y="5323259"/>
          <a:ext cx="3989943" cy="1284449"/>
        </p:xfrm>
        <a:graphic>
          <a:graphicData uri="http://schemas.openxmlformats.org/presentationml/2006/ole">
            <mc:AlternateContent xmlns:mc="http://schemas.openxmlformats.org/markup-compatibility/2006">
              <mc:Choice xmlns:v="urn:schemas-microsoft-com:vml" Requires="v">
                <p:oleObj spid="_x0000_s1049120" name="Equation" r:id="rId15" imgW="1714500" imgH="482600" progId="Equation.3">
                  <p:embed/>
                </p:oleObj>
              </mc:Choice>
              <mc:Fallback>
                <p:oleObj name="Equation" r:id="rId15" imgW="1714500" imgH="482600" progId="Equation.3">
                  <p:embed/>
                  <p:pic>
                    <p:nvPicPr>
                      <p:cNvPr id="0" name=""/>
                      <p:cNvPicPr/>
                      <p:nvPr/>
                    </p:nvPicPr>
                    <p:blipFill>
                      <a:blip r:embed="rId16"/>
                      <a:stretch>
                        <a:fillRect/>
                      </a:stretch>
                    </p:blipFill>
                    <p:spPr>
                      <a:xfrm>
                        <a:off x="612586" y="5323259"/>
                        <a:ext cx="3989943" cy="1284449"/>
                      </a:xfrm>
                      <a:prstGeom prst="rect">
                        <a:avLst/>
                      </a:prstGeom>
                    </p:spPr>
                  </p:pic>
                </p:oleObj>
              </mc:Fallback>
            </mc:AlternateContent>
          </a:graphicData>
        </a:graphic>
      </p:graphicFrame>
      <p:graphicFrame>
        <p:nvGraphicFramePr>
          <p:cNvPr id="15" name="Object 14"/>
          <p:cNvGraphicFramePr>
            <a:graphicFrameLocks noChangeAspect="1"/>
          </p:cNvGraphicFramePr>
          <p:nvPr>
            <p:extLst/>
          </p:nvPr>
        </p:nvGraphicFramePr>
        <p:xfrm>
          <a:off x="6387747" y="5358433"/>
          <a:ext cx="2920309" cy="1379973"/>
        </p:xfrm>
        <a:graphic>
          <a:graphicData uri="http://schemas.openxmlformats.org/presentationml/2006/ole">
            <mc:AlternateContent xmlns:mc="http://schemas.openxmlformats.org/markup-compatibility/2006">
              <mc:Choice xmlns:v="urn:schemas-microsoft-com:vml" Requires="v">
                <p:oleObj spid="_x0000_s1049121" name="Equation" r:id="rId17" imgW="1168400" imgH="482600" progId="Equation.DSMT4">
                  <p:embed/>
                </p:oleObj>
              </mc:Choice>
              <mc:Fallback>
                <p:oleObj name="Equation" r:id="rId17" imgW="1168400" imgH="482600" progId="Equation.DSMT4">
                  <p:embed/>
                  <p:pic>
                    <p:nvPicPr>
                      <p:cNvPr id="0" name=""/>
                      <p:cNvPicPr/>
                      <p:nvPr/>
                    </p:nvPicPr>
                    <p:blipFill>
                      <a:blip r:embed="rId18"/>
                      <a:stretch>
                        <a:fillRect/>
                      </a:stretch>
                    </p:blipFill>
                    <p:spPr>
                      <a:xfrm>
                        <a:off x="6387747" y="5358433"/>
                        <a:ext cx="2920309" cy="1379973"/>
                      </a:xfrm>
                      <a:prstGeom prst="rect">
                        <a:avLst/>
                      </a:prstGeom>
                    </p:spPr>
                  </p:pic>
                </p:oleObj>
              </mc:Fallback>
            </mc:AlternateContent>
          </a:graphicData>
        </a:graphic>
      </p:graphicFrame>
      <p:sp>
        <p:nvSpPr>
          <p:cNvPr id="16" name="Rectangle 15"/>
          <p:cNvSpPr/>
          <p:nvPr/>
        </p:nvSpPr>
        <p:spPr>
          <a:xfrm>
            <a:off x="4864346" y="5718660"/>
            <a:ext cx="1297150" cy="707886"/>
          </a:xfrm>
          <a:prstGeom prst="rect">
            <a:avLst/>
          </a:prstGeom>
        </p:spPr>
        <p:txBody>
          <a:bodyPr wrap="none">
            <a:spAutoFit/>
          </a:bodyPr>
          <a:lstStyle/>
          <a:p>
            <a:pPr algn="l"/>
            <a:r>
              <a:rPr lang="en-US" sz="2000" dirty="0">
                <a:latin typeface="Arial" charset="0"/>
              </a:rPr>
              <a:t>Can </a:t>
            </a:r>
          </a:p>
          <a:p>
            <a:pPr algn="l"/>
            <a:r>
              <a:rPr lang="en-US" sz="2000" dirty="0">
                <a:latin typeface="Arial" charset="0"/>
              </a:rPr>
              <a:t>normalize</a:t>
            </a:r>
          </a:p>
        </p:txBody>
      </p:sp>
      <p:sp>
        <p:nvSpPr>
          <p:cNvPr id="17" name="Title 1"/>
          <p:cNvSpPr txBox="1">
            <a:spLocks/>
          </p:cNvSpPr>
          <p:nvPr/>
        </p:nvSpPr>
        <p:spPr>
          <a:xfrm>
            <a:off x="838200" y="6882"/>
            <a:ext cx="82296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Finding eigenvalues and eigenvectors</a:t>
            </a:r>
          </a:p>
        </p:txBody>
      </p:sp>
    </p:spTree>
    <p:extLst>
      <p:ext uri="{BB962C8B-B14F-4D97-AF65-F5344CB8AC3E}">
        <p14:creationId xmlns:p14="http://schemas.microsoft.com/office/powerpoint/2010/main" val="175115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nvPr>
        </p:nvGraphicFramePr>
        <p:xfrm>
          <a:off x="1981200" y="719138"/>
          <a:ext cx="908538" cy="482600"/>
        </p:xfrm>
        <a:graphic>
          <a:graphicData uri="http://schemas.openxmlformats.org/presentationml/2006/ole">
            <mc:AlternateContent xmlns:mc="http://schemas.openxmlformats.org/markup-compatibility/2006">
              <mc:Choice xmlns:v="urn:schemas-microsoft-com:vml" Requires="v">
                <p:oleObj spid="_x0000_s1165658" name="Equation" r:id="rId3" imgW="381000" imgH="177800" progId="Equation.3">
                  <p:embed/>
                </p:oleObj>
              </mc:Choice>
              <mc:Fallback>
                <p:oleObj name="Equation" r:id="rId3" imgW="381000" imgH="177800" progId="Equation.3">
                  <p:embed/>
                  <p:pic>
                    <p:nvPicPr>
                      <p:cNvPr id="0" name=""/>
                      <p:cNvPicPr/>
                      <p:nvPr/>
                    </p:nvPicPr>
                    <p:blipFill>
                      <a:blip r:embed="rId4"/>
                      <a:stretch>
                        <a:fillRect/>
                      </a:stretch>
                    </p:blipFill>
                    <p:spPr>
                      <a:xfrm>
                        <a:off x="1981200" y="719138"/>
                        <a:ext cx="908538" cy="482600"/>
                      </a:xfrm>
                      <a:prstGeom prst="rect">
                        <a:avLst/>
                      </a:prstGeom>
                    </p:spPr>
                  </p:pic>
                </p:oleObj>
              </mc:Fallback>
            </mc:AlternateContent>
          </a:graphicData>
        </a:graphic>
      </p:graphicFrame>
      <p:sp>
        <p:nvSpPr>
          <p:cNvPr id="4" name="Rectangle 3"/>
          <p:cNvSpPr/>
          <p:nvPr/>
        </p:nvSpPr>
        <p:spPr>
          <a:xfrm>
            <a:off x="749173" y="705481"/>
            <a:ext cx="821059" cy="400110"/>
          </a:xfrm>
          <a:prstGeom prst="rect">
            <a:avLst/>
          </a:prstGeom>
        </p:spPr>
        <p:txBody>
          <a:bodyPr wrap="none">
            <a:spAutoFit/>
          </a:bodyPr>
          <a:lstStyle/>
          <a:p>
            <a:pPr algn="l"/>
            <a:r>
              <a:rPr lang="en-US" sz="2000" dirty="0"/>
              <a:t>When</a:t>
            </a:r>
          </a:p>
        </p:txBody>
      </p:sp>
      <p:graphicFrame>
        <p:nvGraphicFramePr>
          <p:cNvPr id="5" name="Object 4"/>
          <p:cNvGraphicFramePr>
            <a:graphicFrameLocks noChangeAspect="1"/>
          </p:cNvGraphicFramePr>
          <p:nvPr>
            <p:extLst/>
          </p:nvPr>
        </p:nvGraphicFramePr>
        <p:xfrm>
          <a:off x="493835" y="1495427"/>
          <a:ext cx="2186354" cy="531813"/>
        </p:xfrm>
        <a:graphic>
          <a:graphicData uri="http://schemas.openxmlformats.org/presentationml/2006/ole">
            <mc:AlternateContent xmlns:mc="http://schemas.openxmlformats.org/markup-compatibility/2006">
              <mc:Choice xmlns:v="urn:schemas-microsoft-com:vml" Requires="v">
                <p:oleObj spid="_x0000_s1165659" name="Equation" r:id="rId5" imgW="774700" imgH="165100" progId="Equation.DSMT4">
                  <p:embed/>
                </p:oleObj>
              </mc:Choice>
              <mc:Fallback>
                <p:oleObj name="Equation" r:id="rId5" imgW="774700" imgH="165100" progId="Equation.DSMT4">
                  <p:embed/>
                  <p:pic>
                    <p:nvPicPr>
                      <p:cNvPr id="0" name=""/>
                      <p:cNvPicPr/>
                      <p:nvPr/>
                    </p:nvPicPr>
                    <p:blipFill>
                      <a:blip r:embed="rId6"/>
                      <a:stretch>
                        <a:fillRect/>
                      </a:stretch>
                    </p:blipFill>
                    <p:spPr>
                      <a:xfrm>
                        <a:off x="493835" y="1495427"/>
                        <a:ext cx="2186354" cy="531813"/>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3062654" y="887415"/>
          <a:ext cx="5448300" cy="1798637"/>
        </p:xfrm>
        <a:graphic>
          <a:graphicData uri="http://schemas.openxmlformats.org/presentationml/2006/ole">
            <mc:AlternateContent xmlns:mc="http://schemas.openxmlformats.org/markup-compatibility/2006">
              <mc:Choice xmlns:v="urn:schemas-microsoft-com:vml" Requires="v">
                <p:oleObj spid="_x0000_s1165660" name="Equation" r:id="rId7" imgW="1930400" imgH="558800" progId="Equation.3">
                  <p:embed/>
                </p:oleObj>
              </mc:Choice>
              <mc:Fallback>
                <p:oleObj name="Equation" r:id="rId7" imgW="1930400" imgH="558800" progId="Equation.3">
                  <p:embed/>
                  <p:pic>
                    <p:nvPicPr>
                      <p:cNvPr id="0" name=""/>
                      <p:cNvPicPr/>
                      <p:nvPr/>
                    </p:nvPicPr>
                    <p:blipFill>
                      <a:blip r:embed="rId8"/>
                      <a:stretch>
                        <a:fillRect/>
                      </a:stretch>
                    </p:blipFill>
                    <p:spPr>
                      <a:xfrm>
                        <a:off x="3062654" y="887415"/>
                        <a:ext cx="5448300" cy="1798637"/>
                      </a:xfrm>
                      <a:prstGeom prst="rect">
                        <a:avLst/>
                      </a:prstGeom>
                    </p:spPr>
                  </p:pic>
                </p:oleObj>
              </mc:Fallback>
            </mc:AlternateContent>
          </a:graphicData>
        </a:graphic>
      </p:graphicFrame>
      <p:sp>
        <p:nvSpPr>
          <p:cNvPr id="9" name="Rectangle 8"/>
          <p:cNvSpPr/>
          <p:nvPr/>
        </p:nvSpPr>
        <p:spPr>
          <a:xfrm>
            <a:off x="667609" y="2705406"/>
            <a:ext cx="1057050" cy="461665"/>
          </a:xfrm>
          <a:prstGeom prst="rect">
            <a:avLst/>
          </a:prstGeom>
        </p:spPr>
        <p:txBody>
          <a:bodyPr wrap="square">
            <a:spAutoFit/>
          </a:bodyPr>
          <a:lstStyle/>
          <a:p>
            <a:r>
              <a:rPr lang="en-US" sz="2400" dirty="0">
                <a:latin typeface="Arial" charset="0"/>
              </a:rPr>
              <a:t>Giving</a:t>
            </a:r>
          </a:p>
        </p:txBody>
      </p:sp>
      <p:graphicFrame>
        <p:nvGraphicFramePr>
          <p:cNvPr id="10" name="Object 9"/>
          <p:cNvGraphicFramePr>
            <a:graphicFrameLocks noChangeAspect="1"/>
          </p:cNvGraphicFramePr>
          <p:nvPr>
            <p:extLst/>
          </p:nvPr>
        </p:nvGraphicFramePr>
        <p:xfrm>
          <a:off x="981812" y="3317881"/>
          <a:ext cx="2473569" cy="1431925"/>
        </p:xfrm>
        <a:graphic>
          <a:graphicData uri="http://schemas.openxmlformats.org/presentationml/2006/ole">
            <mc:AlternateContent xmlns:mc="http://schemas.openxmlformats.org/markup-compatibility/2006">
              <mc:Choice xmlns:v="urn:schemas-microsoft-com:vml" Requires="v">
                <p:oleObj spid="_x0000_s1165661" name="Equation" r:id="rId9" imgW="876300" imgH="444500" progId="Equation.3">
                  <p:embed/>
                </p:oleObj>
              </mc:Choice>
              <mc:Fallback>
                <p:oleObj name="Equation" r:id="rId9" imgW="876300" imgH="444500" progId="Equation.3">
                  <p:embed/>
                  <p:pic>
                    <p:nvPicPr>
                      <p:cNvPr id="0" name=""/>
                      <p:cNvPicPr/>
                      <p:nvPr/>
                    </p:nvPicPr>
                    <p:blipFill>
                      <a:blip r:embed="rId10"/>
                      <a:stretch>
                        <a:fillRect/>
                      </a:stretch>
                    </p:blipFill>
                    <p:spPr>
                      <a:xfrm>
                        <a:off x="981812" y="3317881"/>
                        <a:ext cx="2473569" cy="1431925"/>
                      </a:xfrm>
                      <a:prstGeom prst="rect">
                        <a:avLst/>
                      </a:prstGeom>
                    </p:spPr>
                  </p:pic>
                </p:oleObj>
              </mc:Fallback>
            </mc:AlternateContent>
          </a:graphicData>
        </a:graphic>
      </p:graphicFrame>
      <p:graphicFrame>
        <p:nvGraphicFramePr>
          <p:cNvPr id="11" name="Object 10"/>
          <p:cNvGraphicFramePr>
            <a:graphicFrameLocks noChangeAspect="1"/>
          </p:cNvGraphicFramePr>
          <p:nvPr>
            <p:extLst/>
          </p:nvPr>
        </p:nvGraphicFramePr>
        <p:xfrm>
          <a:off x="4007828" y="3687764"/>
          <a:ext cx="1647092" cy="655637"/>
        </p:xfrm>
        <a:graphic>
          <a:graphicData uri="http://schemas.openxmlformats.org/presentationml/2006/ole">
            <mc:AlternateContent xmlns:mc="http://schemas.openxmlformats.org/markup-compatibility/2006">
              <mc:Choice xmlns:v="urn:schemas-microsoft-com:vml" Requires="v">
                <p:oleObj spid="_x0000_s1165662" name="Equation" r:id="rId11" imgW="584200" imgH="203200" progId="Equation.DSMT4">
                  <p:embed/>
                </p:oleObj>
              </mc:Choice>
              <mc:Fallback>
                <p:oleObj name="Equation" r:id="rId11" imgW="584200" imgH="203200" progId="Equation.DSMT4">
                  <p:embed/>
                  <p:pic>
                    <p:nvPicPr>
                      <p:cNvPr id="0" name=""/>
                      <p:cNvPicPr/>
                      <p:nvPr/>
                    </p:nvPicPr>
                    <p:blipFill>
                      <a:blip r:embed="rId12"/>
                      <a:stretch>
                        <a:fillRect/>
                      </a:stretch>
                    </p:blipFill>
                    <p:spPr>
                      <a:xfrm>
                        <a:off x="4007828" y="3687764"/>
                        <a:ext cx="1647092" cy="655637"/>
                      </a:xfrm>
                      <a:prstGeom prst="rect">
                        <a:avLst/>
                      </a:prstGeom>
                    </p:spPr>
                  </p:pic>
                </p:oleObj>
              </mc:Fallback>
            </mc:AlternateContent>
          </a:graphicData>
        </a:graphic>
      </p:graphicFrame>
      <p:graphicFrame>
        <p:nvGraphicFramePr>
          <p:cNvPr id="12" name="Object 11"/>
          <p:cNvGraphicFramePr>
            <a:graphicFrameLocks noChangeAspect="1"/>
          </p:cNvGraphicFramePr>
          <p:nvPr>
            <p:extLst/>
          </p:nvPr>
        </p:nvGraphicFramePr>
        <p:xfrm>
          <a:off x="6372958" y="3187700"/>
          <a:ext cx="2436934" cy="1557338"/>
        </p:xfrm>
        <a:graphic>
          <a:graphicData uri="http://schemas.openxmlformats.org/presentationml/2006/ole">
            <mc:AlternateContent xmlns:mc="http://schemas.openxmlformats.org/markup-compatibility/2006">
              <mc:Choice xmlns:v="urn:schemas-microsoft-com:vml" Requires="v">
                <p:oleObj spid="_x0000_s1165663" name="Equation" r:id="rId13" imgW="863600" imgH="482600" progId="Equation.3">
                  <p:embed/>
                </p:oleObj>
              </mc:Choice>
              <mc:Fallback>
                <p:oleObj name="Equation" r:id="rId13" imgW="863600" imgH="482600" progId="Equation.3">
                  <p:embed/>
                  <p:pic>
                    <p:nvPicPr>
                      <p:cNvPr id="0" name=""/>
                      <p:cNvPicPr/>
                      <p:nvPr/>
                    </p:nvPicPr>
                    <p:blipFill>
                      <a:blip r:embed="rId14"/>
                      <a:stretch>
                        <a:fillRect/>
                      </a:stretch>
                    </p:blipFill>
                    <p:spPr>
                      <a:xfrm>
                        <a:off x="6372958" y="3187700"/>
                        <a:ext cx="2436934" cy="1557338"/>
                      </a:xfrm>
                      <a:prstGeom prst="rect">
                        <a:avLst/>
                      </a:prstGeom>
                    </p:spPr>
                  </p:pic>
                </p:oleObj>
              </mc:Fallback>
            </mc:AlternateContent>
          </a:graphicData>
        </a:graphic>
      </p:graphicFrame>
      <p:sp>
        <p:nvSpPr>
          <p:cNvPr id="13" name="Rectangle 12"/>
          <p:cNvSpPr/>
          <p:nvPr/>
        </p:nvSpPr>
        <p:spPr>
          <a:xfrm>
            <a:off x="90310" y="5001450"/>
            <a:ext cx="6468533" cy="400110"/>
          </a:xfrm>
          <a:prstGeom prst="rect">
            <a:avLst/>
          </a:prstGeom>
        </p:spPr>
        <p:txBody>
          <a:bodyPr wrap="square">
            <a:spAutoFit/>
          </a:bodyPr>
          <a:lstStyle/>
          <a:p>
            <a:pPr algn="l"/>
            <a:r>
              <a:rPr lang="en-US" sz="2000" dirty="0">
                <a:latin typeface="Arial" charset="0"/>
              </a:rPr>
              <a:t>So eigenvectors are proportional to this X vector:  e.g. </a:t>
            </a:r>
          </a:p>
        </p:txBody>
      </p:sp>
      <p:graphicFrame>
        <p:nvGraphicFramePr>
          <p:cNvPr id="14" name="Object 13"/>
          <p:cNvGraphicFramePr>
            <a:graphicFrameLocks noChangeAspect="1"/>
          </p:cNvGraphicFramePr>
          <p:nvPr>
            <p:extLst/>
          </p:nvPr>
        </p:nvGraphicFramePr>
        <p:xfrm>
          <a:off x="865555" y="5538788"/>
          <a:ext cx="3635619" cy="1319213"/>
        </p:xfrm>
        <a:graphic>
          <a:graphicData uri="http://schemas.openxmlformats.org/presentationml/2006/ole">
            <mc:AlternateContent xmlns:mc="http://schemas.openxmlformats.org/markup-compatibility/2006">
              <mc:Choice xmlns:v="urn:schemas-microsoft-com:vml" Requires="v">
                <p:oleObj spid="_x0000_s1165664" name="Equation" r:id="rId15" imgW="1562100" imgH="495300" progId="Equation.3">
                  <p:embed/>
                </p:oleObj>
              </mc:Choice>
              <mc:Fallback>
                <p:oleObj name="Equation" r:id="rId15" imgW="1562100" imgH="495300" progId="Equation.3">
                  <p:embed/>
                  <p:pic>
                    <p:nvPicPr>
                      <p:cNvPr id="0" name=""/>
                      <p:cNvPicPr/>
                      <p:nvPr/>
                    </p:nvPicPr>
                    <p:blipFill>
                      <a:blip r:embed="rId16"/>
                      <a:stretch>
                        <a:fillRect/>
                      </a:stretch>
                    </p:blipFill>
                    <p:spPr>
                      <a:xfrm>
                        <a:off x="865555" y="5538788"/>
                        <a:ext cx="3635619" cy="1319213"/>
                      </a:xfrm>
                      <a:prstGeom prst="rect">
                        <a:avLst/>
                      </a:prstGeom>
                    </p:spPr>
                  </p:pic>
                </p:oleObj>
              </mc:Fallback>
            </mc:AlternateContent>
          </a:graphicData>
        </a:graphic>
      </p:graphicFrame>
      <p:sp>
        <p:nvSpPr>
          <p:cNvPr id="16" name="Rectangle 15"/>
          <p:cNvSpPr/>
          <p:nvPr/>
        </p:nvSpPr>
        <p:spPr>
          <a:xfrm>
            <a:off x="6937403" y="4683306"/>
            <a:ext cx="2885342" cy="400110"/>
          </a:xfrm>
          <a:prstGeom prst="rect">
            <a:avLst/>
          </a:prstGeom>
        </p:spPr>
        <p:txBody>
          <a:bodyPr wrap="square">
            <a:spAutoFit/>
          </a:bodyPr>
          <a:lstStyle/>
          <a:p>
            <a:pPr algn="l"/>
            <a:r>
              <a:rPr lang="en-US" sz="2000" dirty="0">
                <a:latin typeface="Arial" charset="0"/>
              </a:rPr>
              <a:t>Normalized already</a:t>
            </a:r>
          </a:p>
        </p:txBody>
      </p:sp>
      <p:sp>
        <p:nvSpPr>
          <p:cNvPr id="15" name="Title 1"/>
          <p:cNvSpPr txBox="1">
            <a:spLocks/>
          </p:cNvSpPr>
          <p:nvPr/>
        </p:nvSpPr>
        <p:spPr>
          <a:xfrm>
            <a:off x="838200" y="6882"/>
            <a:ext cx="82296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Finding eigenvalues and eigenvectors</a:t>
            </a:r>
          </a:p>
        </p:txBody>
      </p:sp>
    </p:spTree>
    <p:extLst>
      <p:ext uri="{BB962C8B-B14F-4D97-AF65-F5344CB8AC3E}">
        <p14:creationId xmlns:p14="http://schemas.microsoft.com/office/powerpoint/2010/main" val="3433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3"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38200" y="6882"/>
            <a:ext cx="82296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The two solutions</a:t>
            </a:r>
          </a:p>
        </p:txBody>
      </p:sp>
      <p:graphicFrame>
        <p:nvGraphicFramePr>
          <p:cNvPr id="12" name="Object 11"/>
          <p:cNvGraphicFramePr>
            <a:graphicFrameLocks noChangeAspect="1"/>
          </p:cNvGraphicFramePr>
          <p:nvPr>
            <p:extLst>
              <p:ext uri="{D42A27DB-BD31-4B8C-83A1-F6EECF244321}">
                <p14:modId xmlns:p14="http://schemas.microsoft.com/office/powerpoint/2010/main" val="688732877"/>
              </p:ext>
            </p:extLst>
          </p:nvPr>
        </p:nvGraphicFramePr>
        <p:xfrm>
          <a:off x="4283168" y="5020981"/>
          <a:ext cx="2114550" cy="1597025"/>
        </p:xfrm>
        <a:graphic>
          <a:graphicData uri="http://schemas.openxmlformats.org/presentationml/2006/ole">
            <mc:AlternateContent xmlns:mc="http://schemas.openxmlformats.org/markup-compatibility/2006">
              <mc:Choice xmlns:v="urn:schemas-microsoft-com:vml" Requires="v">
                <p:oleObj spid="_x0000_s684826" name="Equation" r:id="rId3" imgW="749300" imgH="495300" progId="Equation.DSMT4">
                  <p:embed/>
                </p:oleObj>
              </mc:Choice>
              <mc:Fallback>
                <p:oleObj name="Equation" r:id="rId3" imgW="749300" imgH="495300" progId="Equation.DSMT4">
                  <p:embed/>
                  <p:pic>
                    <p:nvPicPr>
                      <p:cNvPr id="0" name=""/>
                      <p:cNvPicPr/>
                      <p:nvPr/>
                    </p:nvPicPr>
                    <p:blipFill>
                      <a:blip r:embed="rId4"/>
                      <a:stretch>
                        <a:fillRect/>
                      </a:stretch>
                    </p:blipFill>
                    <p:spPr>
                      <a:xfrm>
                        <a:off x="4283168" y="5020981"/>
                        <a:ext cx="2114550" cy="159702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81780816"/>
              </p:ext>
            </p:extLst>
          </p:nvPr>
        </p:nvGraphicFramePr>
        <p:xfrm>
          <a:off x="635064" y="5112263"/>
          <a:ext cx="2570285" cy="1414463"/>
        </p:xfrm>
        <a:graphic>
          <a:graphicData uri="http://schemas.openxmlformats.org/presentationml/2006/ole">
            <mc:AlternateContent xmlns:mc="http://schemas.openxmlformats.org/markup-compatibility/2006">
              <mc:Choice xmlns:v="urn:schemas-microsoft-com:vml" Requires="v">
                <p:oleObj spid="_x0000_s684827" name="Equation" r:id="rId5" imgW="1028700" imgH="495300" progId="Equation.DSMT4">
                  <p:embed/>
                </p:oleObj>
              </mc:Choice>
              <mc:Fallback>
                <p:oleObj name="Equation" r:id="rId5" imgW="1028700" imgH="495300" progId="Equation.DSMT4">
                  <p:embed/>
                  <p:pic>
                    <p:nvPicPr>
                      <p:cNvPr id="0" name=""/>
                      <p:cNvPicPr/>
                      <p:nvPr/>
                    </p:nvPicPr>
                    <p:blipFill>
                      <a:blip r:embed="rId6"/>
                      <a:stretch>
                        <a:fillRect/>
                      </a:stretch>
                    </p:blipFill>
                    <p:spPr>
                      <a:xfrm>
                        <a:off x="635064" y="5112263"/>
                        <a:ext cx="2570285" cy="1414463"/>
                      </a:xfrm>
                      <a:prstGeom prst="rect">
                        <a:avLst/>
                      </a:prstGeom>
                    </p:spPr>
                  </p:pic>
                </p:oleObj>
              </mc:Fallback>
            </mc:AlternateContent>
          </a:graphicData>
        </a:graphic>
      </p:graphicFrame>
      <p:graphicFrame>
        <p:nvGraphicFramePr>
          <p:cNvPr id="17" name="Object 16"/>
          <p:cNvGraphicFramePr>
            <a:graphicFrameLocks noChangeAspect="1"/>
          </p:cNvGraphicFramePr>
          <p:nvPr>
            <p:extLst/>
          </p:nvPr>
        </p:nvGraphicFramePr>
        <p:xfrm>
          <a:off x="915686" y="1470140"/>
          <a:ext cx="2009042" cy="1181100"/>
        </p:xfrm>
        <a:graphic>
          <a:graphicData uri="http://schemas.openxmlformats.org/presentationml/2006/ole">
            <mc:AlternateContent xmlns:mc="http://schemas.openxmlformats.org/markup-compatibility/2006">
              <mc:Choice xmlns:v="urn:schemas-microsoft-com:vml" Requires="v">
                <p:oleObj spid="_x0000_s684828" name="Equation" r:id="rId7" imgW="889000" imgH="482600" progId="Equation.3">
                  <p:embed/>
                </p:oleObj>
              </mc:Choice>
              <mc:Fallback>
                <p:oleObj name="Equation" r:id="rId7" imgW="889000" imgH="482600" progId="Equation.3">
                  <p:embed/>
                  <p:pic>
                    <p:nvPicPr>
                      <p:cNvPr id="0" name=""/>
                      <p:cNvPicPr/>
                      <p:nvPr/>
                    </p:nvPicPr>
                    <p:blipFill>
                      <a:blip r:embed="rId8"/>
                      <a:stretch>
                        <a:fillRect/>
                      </a:stretch>
                    </p:blipFill>
                    <p:spPr>
                      <a:xfrm>
                        <a:off x="915686" y="1470140"/>
                        <a:ext cx="2009042" cy="1181100"/>
                      </a:xfrm>
                      <a:prstGeom prst="rect">
                        <a:avLst/>
                      </a:prstGeom>
                    </p:spPr>
                  </p:pic>
                </p:oleObj>
              </mc:Fallback>
            </mc:AlternateContent>
          </a:graphicData>
        </a:graphic>
      </p:graphicFrame>
      <p:sp>
        <p:nvSpPr>
          <p:cNvPr id="18" name="Rectangle 17"/>
          <p:cNvSpPr/>
          <p:nvPr/>
        </p:nvSpPr>
        <p:spPr>
          <a:xfrm>
            <a:off x="382823" y="681710"/>
            <a:ext cx="2347437" cy="400110"/>
          </a:xfrm>
          <a:prstGeom prst="rect">
            <a:avLst/>
          </a:prstGeom>
        </p:spPr>
        <p:txBody>
          <a:bodyPr wrap="none">
            <a:spAutoFit/>
          </a:bodyPr>
          <a:lstStyle/>
          <a:p>
            <a:r>
              <a:rPr lang="en-US" sz="2000" dirty="0">
                <a:latin typeface="Arial" charset="0"/>
              </a:rPr>
              <a:t>So the the matrix A</a:t>
            </a:r>
          </a:p>
        </p:txBody>
      </p:sp>
      <p:sp>
        <p:nvSpPr>
          <p:cNvPr id="21" name="Rectangle 20"/>
          <p:cNvSpPr/>
          <p:nvPr/>
        </p:nvSpPr>
        <p:spPr>
          <a:xfrm>
            <a:off x="382823" y="2851751"/>
            <a:ext cx="4203395" cy="400110"/>
          </a:xfrm>
          <a:prstGeom prst="rect">
            <a:avLst/>
          </a:prstGeom>
        </p:spPr>
        <p:txBody>
          <a:bodyPr wrap="none">
            <a:spAutoFit/>
          </a:bodyPr>
          <a:lstStyle/>
          <a:p>
            <a:r>
              <a:rPr lang="en-US" sz="2000" dirty="0">
                <a:latin typeface="Arial" charset="0"/>
              </a:rPr>
              <a:t>Has the two eigenvalues </a:t>
            </a:r>
            <a:r>
              <a:rPr lang="en-US" sz="2000" dirty="0" err="1">
                <a:latin typeface="Arial" charset="0"/>
              </a:rPr>
              <a:t>λ</a:t>
            </a:r>
            <a:r>
              <a:rPr lang="en-US" sz="2000" dirty="0">
                <a:latin typeface="Arial" charset="0"/>
              </a:rPr>
              <a:t> given by</a:t>
            </a:r>
          </a:p>
        </p:txBody>
      </p:sp>
      <p:sp>
        <p:nvSpPr>
          <p:cNvPr id="22" name="Rectangle 21"/>
          <p:cNvSpPr/>
          <p:nvPr/>
        </p:nvSpPr>
        <p:spPr>
          <a:xfrm>
            <a:off x="382823" y="4335623"/>
            <a:ext cx="4358886" cy="400110"/>
          </a:xfrm>
          <a:prstGeom prst="rect">
            <a:avLst/>
          </a:prstGeom>
        </p:spPr>
        <p:txBody>
          <a:bodyPr wrap="none">
            <a:spAutoFit/>
          </a:bodyPr>
          <a:lstStyle/>
          <a:p>
            <a:r>
              <a:rPr lang="en-US" sz="2000" dirty="0">
                <a:latin typeface="Arial" charset="0"/>
              </a:rPr>
              <a:t>And the two associated eigenvectors</a:t>
            </a:r>
          </a:p>
        </p:txBody>
      </p:sp>
      <p:graphicFrame>
        <p:nvGraphicFramePr>
          <p:cNvPr id="23" name="Object 22"/>
          <p:cNvGraphicFramePr>
            <a:graphicFrameLocks noChangeAspect="1"/>
          </p:cNvGraphicFramePr>
          <p:nvPr>
            <p:extLst>
              <p:ext uri="{D42A27DB-BD31-4B8C-83A1-F6EECF244321}">
                <p14:modId xmlns:p14="http://schemas.microsoft.com/office/powerpoint/2010/main" val="1488957501"/>
              </p:ext>
            </p:extLst>
          </p:nvPr>
        </p:nvGraphicFramePr>
        <p:xfrm>
          <a:off x="2212617" y="3590656"/>
          <a:ext cx="1724757" cy="515938"/>
        </p:xfrm>
        <a:graphic>
          <a:graphicData uri="http://schemas.openxmlformats.org/presentationml/2006/ole">
            <mc:AlternateContent xmlns:mc="http://schemas.openxmlformats.org/markup-compatibility/2006">
              <mc:Choice xmlns:v="urn:schemas-microsoft-com:vml" Requires="v">
                <p:oleObj spid="_x0000_s684829" name="Equation" r:id="rId9" imgW="723900" imgH="190500" progId="Equation.DSMT4">
                  <p:embed/>
                </p:oleObj>
              </mc:Choice>
              <mc:Fallback>
                <p:oleObj name="Equation" r:id="rId9" imgW="723900" imgH="190500" progId="Equation.DSMT4">
                  <p:embed/>
                  <p:pic>
                    <p:nvPicPr>
                      <p:cNvPr id="0" name=""/>
                      <p:cNvPicPr/>
                      <p:nvPr/>
                    </p:nvPicPr>
                    <p:blipFill>
                      <a:blip r:embed="rId10"/>
                      <a:stretch>
                        <a:fillRect/>
                      </a:stretch>
                    </p:blipFill>
                    <p:spPr>
                      <a:xfrm>
                        <a:off x="2212617" y="3590656"/>
                        <a:ext cx="1724757" cy="515938"/>
                      </a:xfrm>
                      <a:prstGeom prst="rect">
                        <a:avLst/>
                      </a:prstGeom>
                    </p:spPr>
                  </p:pic>
                </p:oleObj>
              </mc:Fallback>
            </mc:AlternateContent>
          </a:graphicData>
        </a:graphic>
      </p:graphicFrame>
    </p:spTree>
    <p:extLst>
      <p:ext uri="{BB962C8B-B14F-4D97-AF65-F5344CB8AC3E}">
        <p14:creationId xmlns:p14="http://schemas.microsoft.com/office/powerpoint/2010/main" val="210203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1279769" y="1634067"/>
            <a:ext cx="7239000"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 </a:t>
            </a:r>
            <a:br>
              <a:rPr lang="en-GB" sz="3600" b="1" dirty="0">
                <a:solidFill>
                  <a:srgbClr val="FF3300"/>
                </a:solidFill>
              </a:rPr>
            </a:br>
            <a:r>
              <a:rPr lang="en-GB" sz="3600" i="1" dirty="0">
                <a:solidFill>
                  <a:srgbClr val="FF3300"/>
                </a:solidFill>
              </a:rPr>
              <a:t/>
            </a:r>
            <a:br>
              <a:rPr lang="en-GB" sz="3600" i="1" dirty="0">
                <a:solidFill>
                  <a:srgbClr val="FF3300"/>
                </a:solidFill>
              </a:rPr>
            </a:br>
            <a:r>
              <a:rPr lang="en-GB" sz="3600" dirty="0"/>
              <a:t>Lecture </a:t>
            </a:r>
            <a:r>
              <a:rPr lang="en-GB" sz="3600" dirty="0" smtClean="0"/>
              <a:t>5</a:t>
            </a:r>
            <a:r>
              <a:rPr lang="en-GB" sz="3600" dirty="0"/>
              <a:t/>
            </a:r>
            <a:br>
              <a:rPr lang="en-GB" sz="3600" dirty="0"/>
            </a:br>
            <a:r>
              <a:rPr lang="en-GB" sz="3600" dirty="0"/>
              <a:t/>
            </a:r>
            <a:br>
              <a:rPr lang="en-GB" sz="3600" dirty="0"/>
            </a:br>
            <a:r>
              <a:rPr lang="en-GB" sz="3600" dirty="0"/>
              <a:t>Transfer function of a state space model</a:t>
            </a:r>
          </a:p>
        </p:txBody>
      </p:sp>
    </p:spTree>
    <p:extLst>
      <p:ext uri="{BB962C8B-B14F-4D97-AF65-F5344CB8AC3E}">
        <p14:creationId xmlns:p14="http://schemas.microsoft.com/office/powerpoint/2010/main" val="1272893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
          </p:nvPr>
        </p:nvSpPr>
        <p:spPr>
          <a:xfrm>
            <a:off x="93784" y="609600"/>
            <a:ext cx="9905999" cy="6037385"/>
          </a:xfrm>
        </p:spPr>
        <p:txBody>
          <a:bodyPr>
            <a:normAutofit/>
          </a:bodyPr>
          <a:lstStyle/>
          <a:p>
            <a:r>
              <a:rPr lang="en-US" sz="2400" dirty="0" smtClean="0">
                <a:latin typeface="Arial" charset="0"/>
                <a:ea typeface="Arial" charset="0"/>
                <a:cs typeface="Arial" charset="0"/>
              </a:rPr>
              <a:t>There will be practical assessments in the form of laboratory practical work </a:t>
            </a:r>
          </a:p>
          <a:p>
            <a:pPr lvl="1"/>
            <a:r>
              <a:rPr lang="en-US" sz="2400" dirty="0" smtClean="0">
                <a:latin typeface="Arial" charset="0"/>
                <a:ea typeface="Arial" charset="0"/>
                <a:cs typeface="Arial" charset="0"/>
              </a:rPr>
              <a:t>40</a:t>
            </a:r>
            <a:r>
              <a:rPr lang="en-US" sz="2400" dirty="0">
                <a:latin typeface="Arial" charset="0"/>
                <a:ea typeface="Arial" charset="0"/>
                <a:cs typeface="Arial" charset="0"/>
              </a:rPr>
              <a:t>% </a:t>
            </a:r>
            <a:r>
              <a:rPr lang="en-US" sz="2400" dirty="0" smtClean="0">
                <a:latin typeface="Arial" charset="0"/>
                <a:ea typeface="Arial" charset="0"/>
                <a:cs typeface="Arial" charset="0"/>
              </a:rPr>
              <a:t>ROCO218</a:t>
            </a:r>
          </a:p>
          <a:p>
            <a:pPr lvl="1"/>
            <a:r>
              <a:rPr lang="en-US" sz="2400" dirty="0" smtClean="0">
                <a:latin typeface="Arial" charset="0"/>
                <a:ea typeface="Arial" charset="0"/>
                <a:cs typeface="Arial" charset="0"/>
              </a:rPr>
              <a:t>50</a:t>
            </a:r>
            <a:r>
              <a:rPr lang="en-US" sz="2400" dirty="0">
                <a:latin typeface="Arial" charset="0"/>
                <a:ea typeface="Arial" charset="0"/>
                <a:cs typeface="Arial" charset="0"/>
              </a:rPr>
              <a:t>% </a:t>
            </a:r>
            <a:r>
              <a:rPr lang="en-US" sz="2400" dirty="0" smtClean="0">
                <a:latin typeface="Arial" charset="0"/>
                <a:ea typeface="Arial" charset="0"/>
                <a:cs typeface="Arial" charset="0"/>
              </a:rPr>
              <a:t>ROCO223</a:t>
            </a:r>
            <a:endParaRPr lang="en-US" sz="2400" dirty="0" smtClean="0">
              <a:solidFill>
                <a:srgbClr val="FF0000"/>
              </a:solidFill>
              <a:latin typeface="Arial" charset="0"/>
              <a:ea typeface="Arial" charset="0"/>
              <a:cs typeface="Arial" charset="0"/>
            </a:endParaRPr>
          </a:p>
          <a:p>
            <a:r>
              <a:rPr lang="en-US" sz="2400" dirty="0" smtClean="0">
                <a:latin typeface="Arial" charset="0"/>
                <a:ea typeface="Arial" charset="0"/>
                <a:cs typeface="Arial" charset="0"/>
              </a:rPr>
              <a:t>Your complete lab report must be submitted via the DLE by </a:t>
            </a:r>
          </a:p>
          <a:p>
            <a:pPr marL="0" indent="0" algn="ctr">
              <a:buNone/>
            </a:pPr>
            <a:r>
              <a:rPr lang="en-US" sz="2400" dirty="0">
                <a:solidFill>
                  <a:srgbClr val="FF0000"/>
                </a:solidFill>
                <a:latin typeface="Arial" charset="0"/>
                <a:ea typeface="Arial" charset="0"/>
                <a:cs typeface="Arial" charset="0"/>
              </a:rPr>
              <a:t> </a:t>
            </a:r>
            <a:r>
              <a:rPr lang="en-US" sz="2400" dirty="0" smtClean="0">
                <a:solidFill>
                  <a:srgbClr val="FF0000"/>
                </a:solidFill>
                <a:latin typeface="Arial" charset="0"/>
                <a:ea typeface="Arial" charset="0"/>
                <a:cs typeface="Arial" charset="0"/>
              </a:rPr>
              <a:t>   Thursday </a:t>
            </a:r>
            <a:r>
              <a:rPr lang="en-GB" sz="2400" dirty="0">
                <a:solidFill>
                  <a:srgbClr val="FF0000"/>
                </a:solidFill>
                <a:latin typeface="Arial" charset="0"/>
                <a:ea typeface="Arial" charset="0"/>
                <a:cs typeface="Arial" charset="0"/>
              </a:rPr>
              <a:t>4</a:t>
            </a:r>
            <a:r>
              <a:rPr lang="en-GB" sz="2400" dirty="0" smtClean="0">
                <a:solidFill>
                  <a:srgbClr val="FF0000"/>
                </a:solidFill>
                <a:latin typeface="Arial" charset="0"/>
                <a:ea typeface="Arial" charset="0"/>
                <a:cs typeface="Arial" charset="0"/>
              </a:rPr>
              <a:t>pm, 17th May 2018</a:t>
            </a:r>
            <a:r>
              <a:rPr lang="en-US" sz="2400" dirty="0" smtClean="0">
                <a:solidFill>
                  <a:srgbClr val="FF0000"/>
                </a:solidFill>
                <a:latin typeface="Arial" charset="0"/>
                <a:ea typeface="Arial" charset="0"/>
                <a:cs typeface="Arial" charset="0"/>
              </a:rPr>
              <a:t> </a:t>
            </a:r>
            <a:endParaRPr lang="en-US" sz="2400" dirty="0">
              <a:latin typeface="Arial" charset="0"/>
              <a:ea typeface="Arial" charset="0"/>
              <a:cs typeface="Arial" charset="0"/>
            </a:endParaRPr>
          </a:p>
          <a:p>
            <a:r>
              <a:rPr lang="en-US" sz="2400" dirty="0" smtClean="0">
                <a:latin typeface="Arial" charset="0"/>
                <a:ea typeface="Arial" charset="0"/>
                <a:cs typeface="Arial" charset="0"/>
              </a:rPr>
              <a:t>There will also be a final exam for the course</a:t>
            </a:r>
          </a:p>
          <a:p>
            <a:pPr lvl="1"/>
            <a:r>
              <a:rPr lang="en-US" sz="2400" dirty="0">
                <a:latin typeface="Arial" charset="0"/>
                <a:ea typeface="Arial" charset="0"/>
                <a:cs typeface="Arial" charset="0"/>
              </a:rPr>
              <a:t>6</a:t>
            </a:r>
            <a:r>
              <a:rPr lang="en-US" sz="2400" dirty="0" smtClean="0">
                <a:latin typeface="Arial" charset="0"/>
                <a:ea typeface="Arial" charset="0"/>
                <a:cs typeface="Arial" charset="0"/>
              </a:rPr>
              <a:t>0</a:t>
            </a:r>
            <a:r>
              <a:rPr lang="en-US" sz="2400" dirty="0">
                <a:latin typeface="Arial" charset="0"/>
                <a:ea typeface="Arial" charset="0"/>
                <a:cs typeface="Arial" charset="0"/>
              </a:rPr>
              <a:t>% ROCO218</a:t>
            </a:r>
          </a:p>
          <a:p>
            <a:pPr lvl="1"/>
            <a:r>
              <a:rPr lang="en-US" sz="2400" dirty="0">
                <a:latin typeface="Arial" charset="0"/>
                <a:ea typeface="Arial" charset="0"/>
                <a:cs typeface="Arial" charset="0"/>
              </a:rPr>
              <a:t>50% </a:t>
            </a:r>
            <a:r>
              <a:rPr lang="en-US" sz="2400" dirty="0" smtClean="0">
                <a:latin typeface="Arial" charset="0"/>
                <a:ea typeface="Arial" charset="0"/>
                <a:cs typeface="Arial" charset="0"/>
              </a:rPr>
              <a:t>ROCO223</a:t>
            </a:r>
          </a:p>
          <a:p>
            <a:pPr lvl="1"/>
            <a:endParaRPr lang="en-US" sz="2400" dirty="0" smtClean="0">
              <a:latin typeface="Arial" charset="0"/>
              <a:ea typeface="Arial" charset="0"/>
              <a:cs typeface="Arial" charset="0"/>
            </a:endParaRPr>
          </a:p>
          <a:p>
            <a:r>
              <a:rPr lang="en-US" sz="2400" dirty="0">
                <a:latin typeface="Arial" charset="0"/>
                <a:ea typeface="Arial" charset="0"/>
                <a:cs typeface="Arial" charset="0"/>
              </a:rPr>
              <a:t>The total mark for this coursework will be the sum of the marks for each individual report with each report contributing to the total coursework mark.  The mark for each report will be awarded as indicated in the coursework </a:t>
            </a:r>
            <a:r>
              <a:rPr lang="en-US" sz="2400" dirty="0" smtClean="0">
                <a:latin typeface="Arial" charset="0"/>
                <a:ea typeface="Arial" charset="0"/>
                <a:cs typeface="Arial" charset="0"/>
              </a:rPr>
              <a:t>sheet</a:t>
            </a:r>
            <a:endParaRPr lang="en-US" sz="2400" dirty="0">
              <a:latin typeface="Arial" charset="0"/>
              <a:ea typeface="Arial" charset="0"/>
              <a:cs typeface="Arial" charset="0"/>
            </a:endParaRPr>
          </a:p>
        </p:txBody>
      </p:sp>
      <p:sp>
        <p:nvSpPr>
          <p:cNvPr id="4" name="Title 1"/>
          <p:cNvSpPr txBox="1">
            <a:spLocks/>
          </p:cNvSpPr>
          <p:nvPr/>
        </p:nvSpPr>
        <p:spPr>
          <a:xfrm>
            <a:off x="495300" y="6882"/>
            <a:ext cx="89154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GB" sz="3200" b="1" dirty="0" smtClean="0"/>
              <a:t>Coursework assessment</a:t>
            </a:r>
            <a:endParaRPr lang="en-US" sz="3200" b="1" dirty="0">
              <a:latin typeface="Arial" charset="0"/>
            </a:endParaRPr>
          </a:p>
        </p:txBody>
      </p:sp>
    </p:spTree>
    <p:extLst>
      <p:ext uri="{BB962C8B-B14F-4D97-AF65-F5344CB8AC3E}">
        <p14:creationId xmlns:p14="http://schemas.microsoft.com/office/powerpoint/2010/main" val="1917308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0" y="6882"/>
            <a:ext cx="99060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a:t>Mapping state </a:t>
            </a:r>
            <a:r>
              <a:rPr lang="en-US" dirty="0"/>
              <a:t>space models to transfer functions</a:t>
            </a:r>
          </a:p>
        </p:txBody>
      </p:sp>
      <p:sp>
        <p:nvSpPr>
          <p:cNvPr id="34" name="Rectangle 33"/>
          <p:cNvSpPr/>
          <p:nvPr/>
        </p:nvSpPr>
        <p:spPr>
          <a:xfrm>
            <a:off x="531309" y="790135"/>
            <a:ext cx="5915026" cy="400110"/>
          </a:xfrm>
          <a:prstGeom prst="rect">
            <a:avLst/>
          </a:prstGeom>
        </p:spPr>
        <p:txBody>
          <a:bodyPr wrap="none">
            <a:spAutoFit/>
          </a:bodyPr>
          <a:lstStyle/>
          <a:p>
            <a:r>
              <a:rPr lang="en-US" sz="2000" dirty="0">
                <a:latin typeface="Arial" charset="0"/>
              </a:rPr>
              <a:t>From state space equations with system dynamics</a:t>
            </a:r>
            <a:endParaRPr lang="en-US" sz="2000" dirty="0"/>
          </a:p>
        </p:txBody>
      </p:sp>
      <p:sp>
        <p:nvSpPr>
          <p:cNvPr id="20" name="Rectangle 19"/>
          <p:cNvSpPr/>
          <p:nvPr/>
        </p:nvSpPr>
        <p:spPr>
          <a:xfrm>
            <a:off x="531309" y="1881450"/>
            <a:ext cx="2464136" cy="400110"/>
          </a:xfrm>
          <a:prstGeom prst="rect">
            <a:avLst/>
          </a:prstGeom>
        </p:spPr>
        <p:txBody>
          <a:bodyPr wrap="none">
            <a:spAutoFit/>
          </a:bodyPr>
          <a:lstStyle/>
          <a:p>
            <a:r>
              <a:rPr lang="en-US" sz="2000" dirty="0" smtClean="0">
                <a:latin typeface="Arial" charset="0"/>
              </a:rPr>
              <a:t>And output relations</a:t>
            </a:r>
            <a:endParaRPr lang="en-US" sz="2000" dirty="0"/>
          </a:p>
        </p:txBody>
      </p:sp>
      <p:graphicFrame>
        <p:nvGraphicFramePr>
          <p:cNvPr id="10" name="Object 4"/>
          <p:cNvGraphicFramePr>
            <a:graphicFrameLocks noChangeAspect="1"/>
          </p:cNvGraphicFramePr>
          <p:nvPr>
            <p:extLst>
              <p:ext uri="{D42A27DB-BD31-4B8C-83A1-F6EECF244321}">
                <p14:modId xmlns:p14="http://schemas.microsoft.com/office/powerpoint/2010/main" val="1179198554"/>
              </p:ext>
            </p:extLst>
          </p:nvPr>
        </p:nvGraphicFramePr>
        <p:xfrm>
          <a:off x="583936" y="1287341"/>
          <a:ext cx="1951038" cy="427038"/>
        </p:xfrm>
        <a:graphic>
          <a:graphicData uri="http://schemas.openxmlformats.org/presentationml/2006/ole">
            <mc:AlternateContent xmlns:mc="http://schemas.openxmlformats.org/markup-compatibility/2006">
              <mc:Choice xmlns:v="urn:schemas-microsoft-com:vml" Requires="v">
                <p:oleObj spid="_x0000_s791263" name="Equation" r:id="rId3" imgW="927100" imgH="203200" progId="Equation.3">
                  <p:embed/>
                </p:oleObj>
              </mc:Choice>
              <mc:Fallback>
                <p:oleObj name="Equation" r:id="rId3" imgW="927100" imgH="203200" progId="Equation.3">
                  <p:embed/>
                  <p:pic>
                    <p:nvPicPr>
                      <p:cNvPr id="0" name=""/>
                      <p:cNvPicPr>
                        <a:picLocks noChangeAspect="1" noChangeArrowheads="1"/>
                      </p:cNvPicPr>
                      <p:nvPr/>
                    </p:nvPicPr>
                    <p:blipFill>
                      <a:blip r:embed="rId4"/>
                      <a:srcRect/>
                      <a:stretch>
                        <a:fillRect/>
                      </a:stretch>
                    </p:blipFill>
                    <p:spPr bwMode="auto">
                      <a:xfrm>
                        <a:off x="583936" y="1287341"/>
                        <a:ext cx="1951038" cy="427038"/>
                      </a:xfrm>
                      <a:prstGeom prst="rect">
                        <a:avLst/>
                      </a:prstGeom>
                      <a:noFill/>
                      <a:ln>
                        <a:noFill/>
                      </a:ln>
                      <a:effectLst/>
                      <a:extLst/>
                    </p:spPr>
                  </p:pic>
                </p:oleObj>
              </mc:Fallback>
            </mc:AlternateContent>
          </a:graphicData>
        </a:graphic>
      </p:graphicFrame>
      <p:sp>
        <p:nvSpPr>
          <p:cNvPr id="12" name="Rectangle 11"/>
          <p:cNvSpPr/>
          <p:nvPr/>
        </p:nvSpPr>
        <p:spPr>
          <a:xfrm>
            <a:off x="361430" y="2972765"/>
            <a:ext cx="9372600" cy="400110"/>
          </a:xfrm>
          <a:prstGeom prst="rect">
            <a:avLst/>
          </a:prstGeom>
        </p:spPr>
        <p:txBody>
          <a:bodyPr wrap="square">
            <a:spAutoFit/>
          </a:bodyPr>
          <a:lstStyle/>
          <a:p>
            <a:pPr algn="l"/>
            <a:r>
              <a:rPr lang="en-US" sz="2000" dirty="0">
                <a:latin typeface="Arial" charset="0"/>
              </a:rPr>
              <a:t>Taking Laplace transformation of system equation assuming zero initial conditions</a:t>
            </a:r>
          </a:p>
        </p:txBody>
      </p:sp>
      <p:graphicFrame>
        <p:nvGraphicFramePr>
          <p:cNvPr id="15" name="Object 4"/>
          <p:cNvGraphicFramePr>
            <a:graphicFrameLocks noChangeAspect="1"/>
          </p:cNvGraphicFramePr>
          <p:nvPr>
            <p:extLst>
              <p:ext uri="{D42A27DB-BD31-4B8C-83A1-F6EECF244321}">
                <p14:modId xmlns:p14="http://schemas.microsoft.com/office/powerpoint/2010/main" val="702414601"/>
              </p:ext>
            </p:extLst>
          </p:nvPr>
        </p:nvGraphicFramePr>
        <p:xfrm>
          <a:off x="531309" y="4768473"/>
          <a:ext cx="3260480" cy="427037"/>
        </p:xfrm>
        <a:graphic>
          <a:graphicData uri="http://schemas.openxmlformats.org/presentationml/2006/ole">
            <mc:AlternateContent xmlns:mc="http://schemas.openxmlformats.org/markup-compatibility/2006">
              <mc:Choice xmlns:v="urn:schemas-microsoft-com:vml" Requires="v">
                <p:oleObj spid="_x0000_s791264" name="Equation" r:id="rId5" imgW="1549400" imgH="203200" progId="Equation.DSMT4">
                  <p:embed/>
                </p:oleObj>
              </mc:Choice>
              <mc:Fallback>
                <p:oleObj name="Equation" r:id="rId5" imgW="1549400" imgH="203200" progId="Equation.DSMT4">
                  <p:embed/>
                  <p:pic>
                    <p:nvPicPr>
                      <p:cNvPr id="0" name=""/>
                      <p:cNvPicPr>
                        <a:picLocks noChangeAspect="1" noChangeArrowheads="1"/>
                      </p:cNvPicPr>
                      <p:nvPr/>
                    </p:nvPicPr>
                    <p:blipFill>
                      <a:blip r:embed="rId6"/>
                      <a:srcRect/>
                      <a:stretch>
                        <a:fillRect/>
                      </a:stretch>
                    </p:blipFill>
                    <p:spPr bwMode="auto">
                      <a:xfrm>
                        <a:off x="531309" y="4768473"/>
                        <a:ext cx="3260480" cy="427037"/>
                      </a:xfrm>
                      <a:prstGeom prst="rect">
                        <a:avLst/>
                      </a:prstGeom>
                      <a:noFill/>
                      <a:ln>
                        <a:noFill/>
                      </a:ln>
                      <a:effectLs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764591448"/>
              </p:ext>
            </p:extLst>
          </p:nvPr>
        </p:nvGraphicFramePr>
        <p:xfrm>
          <a:off x="465182" y="5923890"/>
          <a:ext cx="3500804" cy="506412"/>
        </p:xfrm>
        <a:graphic>
          <a:graphicData uri="http://schemas.openxmlformats.org/presentationml/2006/ole">
            <mc:AlternateContent xmlns:mc="http://schemas.openxmlformats.org/markup-compatibility/2006">
              <mc:Choice xmlns:v="urn:schemas-microsoft-com:vml" Requires="v">
                <p:oleObj spid="_x0000_s791265" name="Equation" r:id="rId7" imgW="1663700" imgH="241300" progId="Equation.3">
                  <p:embed/>
                </p:oleObj>
              </mc:Choice>
              <mc:Fallback>
                <p:oleObj name="Equation" r:id="rId7" imgW="1663700" imgH="241300" progId="Equation.3">
                  <p:embed/>
                  <p:pic>
                    <p:nvPicPr>
                      <p:cNvPr id="0" name=""/>
                      <p:cNvPicPr>
                        <a:picLocks noChangeAspect="1" noChangeArrowheads="1"/>
                      </p:cNvPicPr>
                      <p:nvPr/>
                    </p:nvPicPr>
                    <p:blipFill>
                      <a:blip r:embed="rId8"/>
                      <a:srcRect/>
                      <a:stretch>
                        <a:fillRect/>
                      </a:stretch>
                    </p:blipFill>
                    <p:spPr bwMode="auto">
                      <a:xfrm>
                        <a:off x="465182" y="5923890"/>
                        <a:ext cx="3500804" cy="506412"/>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1811002562"/>
              </p:ext>
            </p:extLst>
          </p:nvPr>
        </p:nvGraphicFramePr>
        <p:xfrm>
          <a:off x="637911" y="2358407"/>
          <a:ext cx="1897063" cy="374650"/>
        </p:xfrm>
        <a:graphic>
          <a:graphicData uri="http://schemas.openxmlformats.org/presentationml/2006/ole">
            <mc:AlternateContent xmlns:mc="http://schemas.openxmlformats.org/markup-compatibility/2006">
              <mc:Choice xmlns:v="urn:schemas-microsoft-com:vml" Requires="v">
                <p:oleObj spid="_x0000_s791266" name="Equation" r:id="rId9" imgW="901700" imgH="177800" progId="Equation.3">
                  <p:embed/>
                </p:oleObj>
              </mc:Choice>
              <mc:Fallback>
                <p:oleObj name="Equation" r:id="rId9" imgW="901700" imgH="177800" progId="Equation.3">
                  <p:embed/>
                  <p:pic>
                    <p:nvPicPr>
                      <p:cNvPr id="0" name=""/>
                      <p:cNvPicPr>
                        <a:picLocks noChangeAspect="1" noChangeArrowheads="1"/>
                      </p:cNvPicPr>
                      <p:nvPr/>
                    </p:nvPicPr>
                    <p:blipFill>
                      <a:blip r:embed="rId10"/>
                      <a:srcRect/>
                      <a:stretch>
                        <a:fillRect/>
                      </a:stretch>
                    </p:blipFill>
                    <p:spPr bwMode="auto">
                      <a:xfrm>
                        <a:off x="637911" y="2358407"/>
                        <a:ext cx="1897063" cy="374650"/>
                      </a:xfrm>
                      <a:prstGeom prst="rect">
                        <a:avLst/>
                      </a:prstGeom>
                      <a:noFill/>
                      <a:ln>
                        <a:noFill/>
                      </a:ln>
                      <a:effectLs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2093806535"/>
              </p:ext>
            </p:extLst>
          </p:nvPr>
        </p:nvGraphicFramePr>
        <p:xfrm>
          <a:off x="984780" y="3589809"/>
          <a:ext cx="3100388" cy="427037"/>
        </p:xfrm>
        <a:graphic>
          <a:graphicData uri="http://schemas.openxmlformats.org/presentationml/2006/ole">
            <mc:AlternateContent xmlns:mc="http://schemas.openxmlformats.org/markup-compatibility/2006">
              <mc:Choice xmlns:v="urn:schemas-microsoft-com:vml" Requires="v">
                <p:oleObj spid="_x0000_s791267" name="Equation" r:id="rId11" imgW="1473200" imgH="203200" progId="Equation.DSMT4">
                  <p:embed/>
                </p:oleObj>
              </mc:Choice>
              <mc:Fallback>
                <p:oleObj name="Equation" r:id="rId11" imgW="1473200" imgH="203200" progId="Equation.DSMT4">
                  <p:embed/>
                  <p:pic>
                    <p:nvPicPr>
                      <p:cNvPr id="0" name=""/>
                      <p:cNvPicPr>
                        <a:picLocks noChangeAspect="1" noChangeArrowheads="1"/>
                      </p:cNvPicPr>
                      <p:nvPr/>
                    </p:nvPicPr>
                    <p:blipFill>
                      <a:blip r:embed="rId12"/>
                      <a:srcRect/>
                      <a:stretch>
                        <a:fillRect/>
                      </a:stretch>
                    </p:blipFill>
                    <p:spPr bwMode="auto">
                      <a:xfrm>
                        <a:off x="984780" y="3589809"/>
                        <a:ext cx="3100388" cy="427037"/>
                      </a:xfrm>
                      <a:prstGeom prst="rect">
                        <a:avLst/>
                      </a:prstGeom>
                      <a:noFill/>
                      <a:ln>
                        <a:noFill/>
                      </a:ln>
                      <a:effectLst/>
                      <a:extLst/>
                    </p:spPr>
                  </p:pic>
                </p:oleObj>
              </mc:Fallback>
            </mc:AlternateContent>
          </a:graphicData>
        </a:graphic>
      </p:graphicFrame>
      <p:sp>
        <p:nvSpPr>
          <p:cNvPr id="25" name="Rectangle 24"/>
          <p:cNvSpPr/>
          <p:nvPr/>
        </p:nvSpPr>
        <p:spPr>
          <a:xfrm>
            <a:off x="361430" y="4204228"/>
            <a:ext cx="4347088" cy="400110"/>
          </a:xfrm>
          <a:prstGeom prst="rect">
            <a:avLst/>
          </a:prstGeom>
        </p:spPr>
        <p:txBody>
          <a:bodyPr wrap="none">
            <a:spAutoFit/>
          </a:bodyPr>
          <a:lstStyle/>
          <a:p>
            <a:r>
              <a:rPr lang="en-US" sz="2000" dirty="0">
                <a:latin typeface="Arial" charset="0"/>
              </a:rPr>
              <a:t>Collecting the X(s) terms on the LHS</a:t>
            </a:r>
          </a:p>
        </p:txBody>
      </p:sp>
      <p:sp>
        <p:nvSpPr>
          <p:cNvPr id="26" name="Rectangle 25"/>
          <p:cNvSpPr/>
          <p:nvPr/>
        </p:nvSpPr>
        <p:spPr>
          <a:xfrm>
            <a:off x="462872" y="5359645"/>
            <a:ext cx="4860175" cy="400110"/>
          </a:xfrm>
          <a:prstGeom prst="rect">
            <a:avLst/>
          </a:prstGeom>
        </p:spPr>
        <p:txBody>
          <a:bodyPr wrap="none">
            <a:spAutoFit/>
          </a:bodyPr>
          <a:lstStyle/>
          <a:p>
            <a:r>
              <a:rPr lang="en-US" sz="2000" dirty="0">
                <a:latin typeface="Arial" charset="0"/>
              </a:rPr>
              <a:t>Multiplying both sides by inverse of (</a:t>
            </a:r>
            <a:r>
              <a:rPr lang="en-US" sz="2000" dirty="0" err="1">
                <a:latin typeface="Arial" charset="0"/>
              </a:rPr>
              <a:t>sI</a:t>
            </a:r>
            <a:r>
              <a:rPr lang="en-US" sz="2000" dirty="0">
                <a:latin typeface="Arial" charset="0"/>
              </a:rPr>
              <a:t>-A)</a:t>
            </a:r>
          </a:p>
        </p:txBody>
      </p:sp>
      <p:sp>
        <p:nvSpPr>
          <p:cNvPr id="13" name="Rectangle 12"/>
          <p:cNvSpPr/>
          <p:nvPr/>
        </p:nvSpPr>
        <p:spPr>
          <a:xfrm>
            <a:off x="5204644" y="4414530"/>
            <a:ext cx="4529386" cy="707886"/>
          </a:xfrm>
          <a:prstGeom prst="rect">
            <a:avLst/>
          </a:prstGeom>
        </p:spPr>
        <p:txBody>
          <a:bodyPr wrap="square">
            <a:spAutoFit/>
          </a:bodyPr>
          <a:lstStyle/>
          <a:p>
            <a:pPr algn="l"/>
            <a:r>
              <a:rPr lang="en-US" sz="2000" dirty="0" smtClean="0">
                <a:solidFill>
                  <a:srgbClr val="FF0000"/>
                </a:solidFill>
                <a:latin typeface="Arial" charset="0"/>
              </a:rPr>
              <a:t>NB: need </a:t>
            </a:r>
            <a:r>
              <a:rPr lang="en-US" sz="2000" dirty="0" err="1" smtClean="0">
                <a:solidFill>
                  <a:srgbClr val="FF0000"/>
                </a:solidFill>
                <a:latin typeface="Arial" charset="0"/>
              </a:rPr>
              <a:t>sI</a:t>
            </a:r>
            <a:r>
              <a:rPr lang="en-US" sz="2000" dirty="0" smtClean="0">
                <a:solidFill>
                  <a:srgbClr val="FF0000"/>
                </a:solidFill>
                <a:latin typeface="Arial" charset="0"/>
              </a:rPr>
              <a:t> here since this is matrix algebra and I is the identity matrix</a:t>
            </a:r>
            <a:endParaRPr lang="en-US" sz="2000" dirty="0">
              <a:solidFill>
                <a:srgbClr val="FF0000"/>
              </a:solidFill>
              <a:latin typeface="Arial" charset="0"/>
            </a:endParaRPr>
          </a:p>
        </p:txBody>
      </p:sp>
    </p:spTree>
    <p:extLst>
      <p:ext uri="{BB962C8B-B14F-4D97-AF65-F5344CB8AC3E}">
        <p14:creationId xmlns:p14="http://schemas.microsoft.com/office/powerpoint/2010/main" val="111854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 grpId="0"/>
      <p:bldP spid="12" grpId="0"/>
      <p:bldP spid="25" grpId="0"/>
      <p:bldP spid="26"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4"/>
          <p:cNvGraphicFramePr>
            <a:graphicFrameLocks noChangeAspect="1"/>
          </p:cNvGraphicFramePr>
          <p:nvPr>
            <p:extLst>
              <p:ext uri="{D42A27DB-BD31-4B8C-83A1-F6EECF244321}">
                <p14:modId xmlns:p14="http://schemas.microsoft.com/office/powerpoint/2010/main" val="1913786015"/>
              </p:ext>
            </p:extLst>
          </p:nvPr>
        </p:nvGraphicFramePr>
        <p:xfrm>
          <a:off x="597912" y="1335550"/>
          <a:ext cx="2940050" cy="427037"/>
        </p:xfrm>
        <a:graphic>
          <a:graphicData uri="http://schemas.openxmlformats.org/presentationml/2006/ole">
            <mc:AlternateContent xmlns:mc="http://schemas.openxmlformats.org/markup-compatibility/2006">
              <mc:Choice xmlns:v="urn:schemas-microsoft-com:vml" Requires="v">
                <p:oleObj spid="_x0000_s792431" name="Equation" r:id="rId3" imgW="1397000" imgH="203200" progId="Equation.DSMT4">
                  <p:embed/>
                </p:oleObj>
              </mc:Choice>
              <mc:Fallback>
                <p:oleObj name="Equation" r:id="rId3" imgW="1397000" imgH="203200" progId="Equation.DSMT4">
                  <p:embed/>
                  <p:pic>
                    <p:nvPicPr>
                      <p:cNvPr id="0" name=""/>
                      <p:cNvPicPr>
                        <a:picLocks noChangeAspect="1" noChangeArrowheads="1"/>
                      </p:cNvPicPr>
                      <p:nvPr/>
                    </p:nvPicPr>
                    <p:blipFill>
                      <a:blip r:embed="rId4"/>
                      <a:srcRect/>
                      <a:stretch>
                        <a:fillRect/>
                      </a:stretch>
                    </p:blipFill>
                    <p:spPr bwMode="auto">
                      <a:xfrm>
                        <a:off x="597912" y="1335550"/>
                        <a:ext cx="2940050" cy="427037"/>
                      </a:xfrm>
                      <a:prstGeom prst="rect">
                        <a:avLst/>
                      </a:prstGeom>
                      <a:noFill/>
                      <a:ln>
                        <a:noFill/>
                      </a:ln>
                      <a:effectLst/>
                      <a:extLst/>
                    </p:spPr>
                  </p:pic>
                </p:oleObj>
              </mc:Fallback>
            </mc:AlternateContent>
          </a:graphicData>
        </a:graphic>
      </p:graphicFrame>
      <p:graphicFrame>
        <p:nvGraphicFramePr>
          <p:cNvPr id="21" name="Object 4"/>
          <p:cNvGraphicFramePr>
            <a:graphicFrameLocks noChangeAspect="1"/>
          </p:cNvGraphicFramePr>
          <p:nvPr>
            <p:extLst/>
          </p:nvPr>
        </p:nvGraphicFramePr>
        <p:xfrm>
          <a:off x="597913" y="3130719"/>
          <a:ext cx="4810858" cy="506413"/>
        </p:xfrm>
        <a:graphic>
          <a:graphicData uri="http://schemas.openxmlformats.org/presentationml/2006/ole">
            <mc:AlternateContent xmlns:mc="http://schemas.openxmlformats.org/markup-compatibility/2006">
              <mc:Choice xmlns:v="urn:schemas-microsoft-com:vml" Requires="v">
                <p:oleObj spid="_x0000_s792432" name="Equation" r:id="rId5" imgW="2286000" imgH="241300" progId="Equation.DSMT4">
                  <p:embed/>
                </p:oleObj>
              </mc:Choice>
              <mc:Fallback>
                <p:oleObj name="Equation" r:id="rId5" imgW="2286000" imgH="241300" progId="Equation.DSMT4">
                  <p:embed/>
                  <p:pic>
                    <p:nvPicPr>
                      <p:cNvPr id="0" name=""/>
                      <p:cNvPicPr>
                        <a:picLocks noChangeAspect="1" noChangeArrowheads="1"/>
                      </p:cNvPicPr>
                      <p:nvPr/>
                    </p:nvPicPr>
                    <p:blipFill>
                      <a:blip r:embed="rId6"/>
                      <a:srcRect/>
                      <a:stretch>
                        <a:fillRect/>
                      </a:stretch>
                    </p:blipFill>
                    <p:spPr bwMode="auto">
                      <a:xfrm>
                        <a:off x="597913" y="3130719"/>
                        <a:ext cx="4810858" cy="506413"/>
                      </a:xfrm>
                      <a:prstGeom prst="rect">
                        <a:avLst/>
                      </a:prstGeom>
                      <a:noFill/>
                      <a:ln>
                        <a:noFill/>
                      </a:ln>
                      <a:effectLst/>
                      <a:extLst/>
                    </p:spPr>
                  </p:pic>
                </p:oleObj>
              </mc:Fallback>
            </mc:AlternateContent>
          </a:graphicData>
        </a:graphic>
      </p:graphicFrame>
      <p:graphicFrame>
        <p:nvGraphicFramePr>
          <p:cNvPr id="22" name="Object 4"/>
          <p:cNvGraphicFramePr>
            <a:graphicFrameLocks noChangeAspect="1"/>
          </p:cNvGraphicFramePr>
          <p:nvPr>
            <p:extLst/>
          </p:nvPr>
        </p:nvGraphicFramePr>
        <p:xfrm>
          <a:off x="597912" y="4404209"/>
          <a:ext cx="4491038" cy="612775"/>
        </p:xfrm>
        <a:graphic>
          <a:graphicData uri="http://schemas.openxmlformats.org/presentationml/2006/ole">
            <mc:AlternateContent xmlns:mc="http://schemas.openxmlformats.org/markup-compatibility/2006">
              <mc:Choice xmlns:v="urn:schemas-microsoft-com:vml" Requires="v">
                <p:oleObj spid="_x0000_s792433" name="Equation" r:id="rId7" imgW="2133600" imgH="292100" progId="Equation.DSMT4">
                  <p:embed/>
                </p:oleObj>
              </mc:Choice>
              <mc:Fallback>
                <p:oleObj name="Equation" r:id="rId7" imgW="2133600" imgH="292100" progId="Equation.DSMT4">
                  <p:embed/>
                  <p:pic>
                    <p:nvPicPr>
                      <p:cNvPr id="0" name=""/>
                      <p:cNvPicPr>
                        <a:picLocks noChangeAspect="1" noChangeArrowheads="1"/>
                      </p:cNvPicPr>
                      <p:nvPr/>
                    </p:nvPicPr>
                    <p:blipFill>
                      <a:blip r:embed="rId8"/>
                      <a:srcRect/>
                      <a:stretch>
                        <a:fillRect/>
                      </a:stretch>
                    </p:blipFill>
                    <p:spPr bwMode="auto">
                      <a:xfrm>
                        <a:off x="597912" y="4404209"/>
                        <a:ext cx="4491038" cy="612775"/>
                      </a:xfrm>
                      <a:prstGeom prst="rect">
                        <a:avLst/>
                      </a:prstGeom>
                      <a:noFill/>
                      <a:ln>
                        <a:noFill/>
                      </a:ln>
                      <a:effectLst/>
                      <a:extLst/>
                    </p:spPr>
                  </p:pic>
                </p:oleObj>
              </mc:Fallback>
            </mc:AlternateContent>
          </a:graphicData>
        </a:graphic>
      </p:graphicFrame>
      <p:graphicFrame>
        <p:nvGraphicFramePr>
          <p:cNvPr id="23" name="Object 4"/>
          <p:cNvGraphicFramePr>
            <a:graphicFrameLocks noChangeAspect="1"/>
          </p:cNvGraphicFramePr>
          <p:nvPr>
            <p:extLst/>
          </p:nvPr>
        </p:nvGraphicFramePr>
        <p:xfrm>
          <a:off x="818963" y="5618892"/>
          <a:ext cx="1683727" cy="935037"/>
        </p:xfrm>
        <a:graphic>
          <a:graphicData uri="http://schemas.openxmlformats.org/presentationml/2006/ole">
            <mc:AlternateContent xmlns:mc="http://schemas.openxmlformats.org/markup-compatibility/2006">
              <mc:Choice xmlns:v="urn:schemas-microsoft-com:vml" Requires="v">
                <p:oleObj spid="_x0000_s792434" name="Equation" r:id="rId9" imgW="800100" imgH="444500" progId="Equation.3">
                  <p:embed/>
                </p:oleObj>
              </mc:Choice>
              <mc:Fallback>
                <p:oleObj name="Equation" r:id="rId9" imgW="800100" imgH="444500" progId="Equation.3">
                  <p:embed/>
                  <p:pic>
                    <p:nvPicPr>
                      <p:cNvPr id="0" name=""/>
                      <p:cNvPicPr>
                        <a:picLocks noChangeAspect="1" noChangeArrowheads="1"/>
                      </p:cNvPicPr>
                      <p:nvPr/>
                    </p:nvPicPr>
                    <p:blipFill>
                      <a:blip r:embed="rId10"/>
                      <a:srcRect/>
                      <a:stretch>
                        <a:fillRect/>
                      </a:stretch>
                    </p:blipFill>
                    <p:spPr bwMode="auto">
                      <a:xfrm>
                        <a:off x="818963" y="5618892"/>
                        <a:ext cx="1683727" cy="935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 name="Object 4"/>
          <p:cNvGraphicFramePr>
            <a:graphicFrameLocks noChangeAspect="1"/>
          </p:cNvGraphicFramePr>
          <p:nvPr>
            <p:extLst/>
          </p:nvPr>
        </p:nvGraphicFramePr>
        <p:xfrm>
          <a:off x="2844349" y="5766991"/>
          <a:ext cx="2564423" cy="506412"/>
        </p:xfrm>
        <a:graphic>
          <a:graphicData uri="http://schemas.openxmlformats.org/presentationml/2006/ole">
            <mc:AlternateContent xmlns:mc="http://schemas.openxmlformats.org/markup-compatibility/2006">
              <mc:Choice xmlns:v="urn:schemas-microsoft-com:vml" Requires="v">
                <p:oleObj spid="_x0000_s792435" name="Equation" r:id="rId11" imgW="1219200" imgH="241300" progId="Equation.DSMT4">
                  <p:embed/>
                </p:oleObj>
              </mc:Choice>
              <mc:Fallback>
                <p:oleObj name="Equation" r:id="rId11" imgW="1219200" imgH="241300" progId="Equation.DSMT4">
                  <p:embed/>
                  <p:pic>
                    <p:nvPicPr>
                      <p:cNvPr id="0" name=""/>
                      <p:cNvPicPr>
                        <a:picLocks noChangeAspect="1" noChangeArrowheads="1"/>
                      </p:cNvPicPr>
                      <p:nvPr/>
                    </p:nvPicPr>
                    <p:blipFill>
                      <a:blip r:embed="rId12"/>
                      <a:srcRect/>
                      <a:stretch>
                        <a:fillRect/>
                      </a:stretch>
                    </p:blipFill>
                    <p:spPr bwMode="auto">
                      <a:xfrm>
                        <a:off x="2844349" y="5766991"/>
                        <a:ext cx="2564423" cy="506412"/>
                      </a:xfrm>
                      <a:prstGeom prst="rect">
                        <a:avLst/>
                      </a:prstGeom>
                      <a:noFill/>
                      <a:ln>
                        <a:noFill/>
                      </a:ln>
                      <a:effectLst/>
                      <a:extLst/>
                    </p:spPr>
                  </p:pic>
                </p:oleObj>
              </mc:Fallback>
            </mc:AlternateContent>
          </a:graphicData>
        </a:graphic>
      </p:graphicFrame>
      <p:sp>
        <p:nvSpPr>
          <p:cNvPr id="25" name="Rectangle 24"/>
          <p:cNvSpPr/>
          <p:nvPr/>
        </p:nvSpPr>
        <p:spPr>
          <a:xfrm>
            <a:off x="557448" y="854028"/>
            <a:ext cx="9348551" cy="400110"/>
          </a:xfrm>
          <a:prstGeom prst="rect">
            <a:avLst/>
          </a:prstGeom>
        </p:spPr>
        <p:txBody>
          <a:bodyPr wrap="square">
            <a:spAutoFit/>
          </a:bodyPr>
          <a:lstStyle/>
          <a:p>
            <a:pPr algn="l"/>
            <a:r>
              <a:rPr lang="en-US" sz="2000" dirty="0">
                <a:latin typeface="Arial" charset="0"/>
              </a:rPr>
              <a:t>Taking Laplace transformation of output equation assuming zero initial conditions</a:t>
            </a:r>
          </a:p>
        </p:txBody>
      </p:sp>
      <p:graphicFrame>
        <p:nvGraphicFramePr>
          <p:cNvPr id="26" name="Object 4"/>
          <p:cNvGraphicFramePr>
            <a:graphicFrameLocks noChangeAspect="1"/>
          </p:cNvGraphicFramePr>
          <p:nvPr>
            <p:extLst>
              <p:ext uri="{D42A27DB-BD31-4B8C-83A1-F6EECF244321}">
                <p14:modId xmlns:p14="http://schemas.microsoft.com/office/powerpoint/2010/main" val="2138972986"/>
              </p:ext>
            </p:extLst>
          </p:nvPr>
        </p:nvGraphicFramePr>
        <p:xfrm>
          <a:off x="597912" y="2406632"/>
          <a:ext cx="3098800" cy="506412"/>
        </p:xfrm>
        <a:graphic>
          <a:graphicData uri="http://schemas.openxmlformats.org/presentationml/2006/ole">
            <mc:AlternateContent xmlns:mc="http://schemas.openxmlformats.org/markup-compatibility/2006">
              <mc:Choice xmlns:v="urn:schemas-microsoft-com:vml" Requires="v">
                <p:oleObj spid="_x0000_s792436" name="Equation" r:id="rId13" imgW="1473200" imgH="241300" progId="Equation.DSMT4">
                  <p:embed/>
                </p:oleObj>
              </mc:Choice>
              <mc:Fallback>
                <p:oleObj name="Equation" r:id="rId13" imgW="1473200" imgH="241300" progId="Equation.DSMT4">
                  <p:embed/>
                  <p:pic>
                    <p:nvPicPr>
                      <p:cNvPr id="0" name=""/>
                      <p:cNvPicPr>
                        <a:picLocks noChangeAspect="1" noChangeArrowheads="1"/>
                      </p:cNvPicPr>
                      <p:nvPr/>
                    </p:nvPicPr>
                    <p:blipFill>
                      <a:blip r:embed="rId14"/>
                      <a:srcRect/>
                      <a:stretch>
                        <a:fillRect/>
                      </a:stretch>
                    </p:blipFill>
                    <p:spPr bwMode="auto">
                      <a:xfrm>
                        <a:off x="597912" y="2406632"/>
                        <a:ext cx="3098800" cy="506412"/>
                      </a:xfrm>
                      <a:prstGeom prst="rect">
                        <a:avLst/>
                      </a:prstGeom>
                      <a:noFill/>
                      <a:ln>
                        <a:noFill/>
                      </a:ln>
                      <a:effectLst/>
                      <a:extLst/>
                    </p:spPr>
                  </p:pic>
                </p:oleObj>
              </mc:Fallback>
            </mc:AlternateContent>
          </a:graphicData>
        </a:graphic>
      </p:graphicFrame>
      <p:sp>
        <p:nvSpPr>
          <p:cNvPr id="27" name="Rectangle 26"/>
          <p:cNvSpPr/>
          <p:nvPr/>
        </p:nvSpPr>
        <p:spPr>
          <a:xfrm>
            <a:off x="459502" y="1909161"/>
            <a:ext cx="4086376" cy="400110"/>
          </a:xfrm>
          <a:prstGeom prst="rect">
            <a:avLst/>
          </a:prstGeom>
        </p:spPr>
        <p:txBody>
          <a:bodyPr wrap="none">
            <a:spAutoFit/>
          </a:bodyPr>
          <a:lstStyle/>
          <a:p>
            <a:r>
              <a:rPr lang="en-US" sz="2000" dirty="0">
                <a:latin typeface="Arial" charset="0"/>
              </a:rPr>
              <a:t>Substituting in expression for X(s</a:t>
            </a:r>
            <a:r>
              <a:rPr lang="en-US" sz="2000" dirty="0" smtClean="0">
                <a:latin typeface="Arial" charset="0"/>
              </a:rPr>
              <a:t>):</a:t>
            </a:r>
            <a:endParaRPr lang="en-US" sz="2000" dirty="0">
              <a:latin typeface="Arial" charset="0"/>
            </a:endParaRPr>
          </a:p>
        </p:txBody>
      </p:sp>
      <p:sp>
        <p:nvSpPr>
          <p:cNvPr id="28" name="Rectangle 27"/>
          <p:cNvSpPr/>
          <p:nvPr/>
        </p:nvSpPr>
        <p:spPr>
          <a:xfrm>
            <a:off x="685130" y="3871759"/>
            <a:ext cx="4403820" cy="400110"/>
          </a:xfrm>
          <a:prstGeom prst="rect">
            <a:avLst/>
          </a:prstGeom>
        </p:spPr>
        <p:txBody>
          <a:bodyPr wrap="none">
            <a:spAutoFit/>
          </a:bodyPr>
          <a:lstStyle/>
          <a:p>
            <a:r>
              <a:rPr lang="en-US" sz="2000" dirty="0">
                <a:latin typeface="Arial" charset="0"/>
              </a:rPr>
              <a:t>Collecting the U(s) terms on the RHS</a:t>
            </a:r>
          </a:p>
        </p:txBody>
      </p:sp>
      <p:sp>
        <p:nvSpPr>
          <p:cNvPr id="29" name="Rectangle 28"/>
          <p:cNvSpPr/>
          <p:nvPr/>
        </p:nvSpPr>
        <p:spPr>
          <a:xfrm>
            <a:off x="557449" y="5218782"/>
            <a:ext cx="6585407" cy="400110"/>
          </a:xfrm>
          <a:prstGeom prst="rect">
            <a:avLst/>
          </a:prstGeom>
        </p:spPr>
        <p:txBody>
          <a:bodyPr wrap="none">
            <a:spAutoFit/>
          </a:bodyPr>
          <a:lstStyle/>
          <a:p>
            <a:r>
              <a:rPr lang="en-US" sz="2000" dirty="0">
                <a:latin typeface="Arial" charset="0"/>
              </a:rPr>
              <a:t>This leads to an expression for the transfer function G(s)</a:t>
            </a:r>
          </a:p>
        </p:txBody>
      </p:sp>
      <p:sp>
        <p:nvSpPr>
          <p:cNvPr id="15" name="Title 1"/>
          <p:cNvSpPr txBox="1">
            <a:spLocks/>
          </p:cNvSpPr>
          <p:nvPr/>
        </p:nvSpPr>
        <p:spPr>
          <a:xfrm>
            <a:off x="0" y="6882"/>
            <a:ext cx="99060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a:t>Mapping state </a:t>
            </a:r>
            <a:r>
              <a:rPr lang="en-US" dirty="0"/>
              <a:t>space models to transfer functions</a:t>
            </a:r>
          </a:p>
        </p:txBody>
      </p:sp>
    </p:spTree>
    <p:extLst>
      <p:ext uri="{BB962C8B-B14F-4D97-AF65-F5344CB8AC3E}">
        <p14:creationId xmlns:p14="http://schemas.microsoft.com/office/powerpoint/2010/main" val="38328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4"/>
          <p:cNvGraphicFramePr>
            <a:graphicFrameLocks noChangeAspect="1"/>
          </p:cNvGraphicFramePr>
          <p:nvPr>
            <p:extLst>
              <p:ext uri="{D42A27DB-BD31-4B8C-83A1-F6EECF244321}">
                <p14:modId xmlns:p14="http://schemas.microsoft.com/office/powerpoint/2010/main" val="709027"/>
              </p:ext>
            </p:extLst>
          </p:nvPr>
        </p:nvGraphicFramePr>
        <p:xfrm>
          <a:off x="2484444" y="1553530"/>
          <a:ext cx="3230562" cy="506413"/>
        </p:xfrm>
        <a:graphic>
          <a:graphicData uri="http://schemas.openxmlformats.org/presentationml/2006/ole">
            <mc:AlternateContent xmlns:mc="http://schemas.openxmlformats.org/markup-compatibility/2006">
              <mc:Choice xmlns:v="urn:schemas-microsoft-com:vml" Requires="v">
                <p:oleObj spid="_x0000_s793023" name="Equation" r:id="rId3" imgW="1536700" imgH="241300" progId="Equation.3">
                  <p:embed/>
                </p:oleObj>
              </mc:Choice>
              <mc:Fallback>
                <p:oleObj name="Equation" r:id="rId3" imgW="1536700" imgH="241300" progId="Equation.3">
                  <p:embed/>
                  <p:pic>
                    <p:nvPicPr>
                      <p:cNvPr id="0" name=""/>
                      <p:cNvPicPr>
                        <a:picLocks noChangeAspect="1" noChangeArrowheads="1"/>
                      </p:cNvPicPr>
                      <p:nvPr/>
                    </p:nvPicPr>
                    <p:blipFill>
                      <a:blip r:embed="rId4"/>
                      <a:srcRect/>
                      <a:stretch>
                        <a:fillRect/>
                      </a:stretch>
                    </p:blipFill>
                    <p:spPr bwMode="auto">
                      <a:xfrm>
                        <a:off x="2484444" y="1553530"/>
                        <a:ext cx="3230562" cy="506413"/>
                      </a:xfrm>
                      <a:prstGeom prst="rect">
                        <a:avLst/>
                      </a:prstGeom>
                      <a:noFill/>
                      <a:ln>
                        <a:noFill/>
                      </a:ln>
                      <a:effectLst/>
                      <a:extLst/>
                    </p:spPr>
                  </p:pic>
                </p:oleObj>
              </mc:Fallback>
            </mc:AlternateContent>
          </a:graphicData>
        </a:graphic>
      </p:graphicFrame>
      <p:sp>
        <p:nvSpPr>
          <p:cNvPr id="29" name="Rectangle 28"/>
          <p:cNvSpPr/>
          <p:nvPr/>
        </p:nvSpPr>
        <p:spPr>
          <a:xfrm>
            <a:off x="818965" y="905450"/>
            <a:ext cx="5216717" cy="400110"/>
          </a:xfrm>
          <a:prstGeom prst="rect">
            <a:avLst/>
          </a:prstGeom>
        </p:spPr>
        <p:txBody>
          <a:bodyPr wrap="none">
            <a:spAutoFit/>
          </a:bodyPr>
          <a:lstStyle/>
          <a:p>
            <a:r>
              <a:rPr lang="en-US" sz="2000" dirty="0">
                <a:latin typeface="Arial" charset="0"/>
              </a:rPr>
              <a:t>The expression for the transfer function G(s)</a:t>
            </a:r>
          </a:p>
        </p:txBody>
      </p:sp>
      <p:graphicFrame>
        <p:nvGraphicFramePr>
          <p:cNvPr id="15" name="Object 4"/>
          <p:cNvGraphicFramePr>
            <a:graphicFrameLocks noChangeAspect="1"/>
          </p:cNvGraphicFramePr>
          <p:nvPr>
            <p:extLst>
              <p:ext uri="{D42A27DB-BD31-4B8C-83A1-F6EECF244321}">
                <p14:modId xmlns:p14="http://schemas.microsoft.com/office/powerpoint/2010/main" val="1468113751"/>
              </p:ext>
            </p:extLst>
          </p:nvPr>
        </p:nvGraphicFramePr>
        <p:xfrm>
          <a:off x="2163769" y="2993760"/>
          <a:ext cx="3871913" cy="985838"/>
        </p:xfrm>
        <a:graphic>
          <a:graphicData uri="http://schemas.openxmlformats.org/presentationml/2006/ole">
            <mc:AlternateContent xmlns:mc="http://schemas.openxmlformats.org/markup-compatibility/2006">
              <mc:Choice xmlns:v="urn:schemas-microsoft-com:vml" Requires="v">
                <p:oleObj spid="_x0000_s793024" name="Equation" r:id="rId5" imgW="1841500" imgH="469900" progId="Equation.DSMT4">
                  <p:embed/>
                </p:oleObj>
              </mc:Choice>
              <mc:Fallback>
                <p:oleObj name="Equation" r:id="rId5" imgW="1841500" imgH="469900" progId="Equation.DSMT4">
                  <p:embed/>
                  <p:pic>
                    <p:nvPicPr>
                      <p:cNvPr id="0" name=""/>
                      <p:cNvPicPr>
                        <a:picLocks noChangeAspect="1" noChangeArrowheads="1"/>
                      </p:cNvPicPr>
                      <p:nvPr/>
                    </p:nvPicPr>
                    <p:blipFill>
                      <a:blip r:embed="rId6"/>
                      <a:srcRect/>
                      <a:stretch>
                        <a:fillRect/>
                      </a:stretch>
                    </p:blipFill>
                    <p:spPr bwMode="auto">
                      <a:xfrm>
                        <a:off x="2163769" y="2993760"/>
                        <a:ext cx="3871913" cy="985838"/>
                      </a:xfrm>
                      <a:prstGeom prst="rect">
                        <a:avLst/>
                      </a:prstGeom>
                      <a:noFill/>
                      <a:ln>
                        <a:noFill/>
                      </a:ln>
                      <a:effectLst/>
                      <a:extLst/>
                    </p:spPr>
                  </p:pic>
                </p:oleObj>
              </mc:Fallback>
            </mc:AlternateContent>
          </a:graphicData>
        </a:graphic>
      </p:graphicFrame>
      <p:sp>
        <p:nvSpPr>
          <p:cNvPr id="16" name="Rectangle 15"/>
          <p:cNvSpPr/>
          <p:nvPr/>
        </p:nvSpPr>
        <p:spPr>
          <a:xfrm>
            <a:off x="682156" y="2390487"/>
            <a:ext cx="4076331" cy="400110"/>
          </a:xfrm>
          <a:prstGeom prst="rect">
            <a:avLst/>
          </a:prstGeom>
        </p:spPr>
        <p:txBody>
          <a:bodyPr wrap="none">
            <a:spAutoFit/>
          </a:bodyPr>
          <a:lstStyle/>
          <a:p>
            <a:r>
              <a:rPr lang="en-US" sz="2000" dirty="0">
                <a:latin typeface="Arial" charset="0"/>
              </a:rPr>
              <a:t>Expanding the inverse matrix term</a:t>
            </a:r>
          </a:p>
        </p:txBody>
      </p:sp>
      <p:sp>
        <p:nvSpPr>
          <p:cNvPr id="17" name="Rectangle 16"/>
          <p:cNvSpPr/>
          <p:nvPr/>
        </p:nvSpPr>
        <p:spPr>
          <a:xfrm>
            <a:off x="0" y="3991664"/>
            <a:ext cx="9237408" cy="707886"/>
          </a:xfrm>
          <a:prstGeom prst="rect">
            <a:avLst/>
          </a:prstGeom>
        </p:spPr>
        <p:txBody>
          <a:bodyPr wrap="square">
            <a:spAutoFit/>
          </a:bodyPr>
          <a:lstStyle/>
          <a:p>
            <a:pPr algn="l"/>
            <a:r>
              <a:rPr lang="en-US" sz="2000" dirty="0">
                <a:latin typeface="Arial" charset="0"/>
              </a:rPr>
              <a:t>We see that the transfer function has </a:t>
            </a:r>
            <a:r>
              <a:rPr lang="en-US" sz="2000" dirty="0" smtClean="0">
                <a:latin typeface="Arial" charset="0"/>
              </a:rPr>
              <a:t>“poles” and goes to infinity  when the denominator term is zero, that is when</a:t>
            </a:r>
            <a:endParaRPr lang="en-US" sz="2000" dirty="0">
              <a:latin typeface="Arial" charset="0"/>
            </a:endParaRPr>
          </a:p>
        </p:txBody>
      </p:sp>
      <p:graphicFrame>
        <p:nvGraphicFramePr>
          <p:cNvPr id="18" name="Object 4"/>
          <p:cNvGraphicFramePr>
            <a:graphicFrameLocks noChangeAspect="1"/>
          </p:cNvGraphicFramePr>
          <p:nvPr>
            <p:extLst>
              <p:ext uri="{D42A27DB-BD31-4B8C-83A1-F6EECF244321}">
                <p14:modId xmlns:p14="http://schemas.microsoft.com/office/powerpoint/2010/main" val="688912504"/>
              </p:ext>
            </p:extLst>
          </p:nvPr>
        </p:nvGraphicFramePr>
        <p:xfrm>
          <a:off x="2810625" y="4787727"/>
          <a:ext cx="1947862" cy="427038"/>
        </p:xfrm>
        <a:graphic>
          <a:graphicData uri="http://schemas.openxmlformats.org/presentationml/2006/ole">
            <mc:AlternateContent xmlns:mc="http://schemas.openxmlformats.org/markup-compatibility/2006">
              <mc:Choice xmlns:v="urn:schemas-microsoft-com:vml" Requires="v">
                <p:oleObj spid="_x0000_s793025" name="Equation" r:id="rId7" imgW="927100" imgH="203200" progId="Equation.3">
                  <p:embed/>
                </p:oleObj>
              </mc:Choice>
              <mc:Fallback>
                <p:oleObj name="Equation" r:id="rId7" imgW="927100" imgH="203200" progId="Equation.3">
                  <p:embed/>
                  <p:pic>
                    <p:nvPicPr>
                      <p:cNvPr id="0" name=""/>
                      <p:cNvPicPr>
                        <a:picLocks noChangeAspect="1" noChangeArrowheads="1"/>
                      </p:cNvPicPr>
                      <p:nvPr/>
                    </p:nvPicPr>
                    <p:blipFill>
                      <a:blip r:embed="rId8"/>
                      <a:srcRect/>
                      <a:stretch>
                        <a:fillRect/>
                      </a:stretch>
                    </p:blipFill>
                    <p:spPr bwMode="auto">
                      <a:xfrm>
                        <a:off x="2810625" y="4787727"/>
                        <a:ext cx="1947862" cy="427038"/>
                      </a:xfrm>
                      <a:prstGeom prst="rect">
                        <a:avLst/>
                      </a:prstGeom>
                      <a:noFill/>
                      <a:ln>
                        <a:noFill/>
                      </a:ln>
                      <a:effectLst/>
                      <a:extLst/>
                    </p:spPr>
                  </p:pic>
                </p:oleObj>
              </mc:Fallback>
            </mc:AlternateContent>
          </a:graphicData>
        </a:graphic>
      </p:graphicFrame>
      <p:sp>
        <p:nvSpPr>
          <p:cNvPr id="19" name="Rectangle 18"/>
          <p:cNvSpPr/>
          <p:nvPr/>
        </p:nvSpPr>
        <p:spPr>
          <a:xfrm>
            <a:off x="0" y="5395510"/>
            <a:ext cx="9810044" cy="707886"/>
          </a:xfrm>
          <a:prstGeom prst="rect">
            <a:avLst/>
          </a:prstGeom>
        </p:spPr>
        <p:txBody>
          <a:bodyPr wrap="square">
            <a:spAutoFit/>
          </a:bodyPr>
          <a:lstStyle/>
          <a:p>
            <a:pPr algn="l"/>
            <a:r>
              <a:rPr lang="en-US" sz="2000" dirty="0" smtClean="0">
                <a:solidFill>
                  <a:srgbClr val="FF0000"/>
                </a:solidFill>
                <a:latin typeface="Arial" charset="0"/>
              </a:rPr>
              <a:t>Therefore:</a:t>
            </a:r>
          </a:p>
          <a:p>
            <a:pPr algn="l"/>
            <a:r>
              <a:rPr lang="en-US" sz="2000" dirty="0" smtClean="0">
                <a:solidFill>
                  <a:srgbClr val="FF0000"/>
                </a:solidFill>
                <a:latin typeface="Arial" charset="0"/>
              </a:rPr>
              <a:t> The </a:t>
            </a:r>
            <a:r>
              <a:rPr lang="en-US" sz="2000" dirty="0">
                <a:solidFill>
                  <a:srgbClr val="FF0000"/>
                </a:solidFill>
                <a:latin typeface="Arial" charset="0"/>
              </a:rPr>
              <a:t>poles of the transfer function correspond to the eigenvalues of the matrix (</a:t>
            </a:r>
            <a:r>
              <a:rPr lang="en-US" sz="2000" dirty="0" err="1">
                <a:solidFill>
                  <a:srgbClr val="FF0000"/>
                </a:solidFill>
                <a:latin typeface="Arial" charset="0"/>
              </a:rPr>
              <a:t>sI</a:t>
            </a:r>
            <a:r>
              <a:rPr lang="en-US" sz="2000" dirty="0">
                <a:solidFill>
                  <a:srgbClr val="FF0000"/>
                </a:solidFill>
                <a:latin typeface="Arial" charset="0"/>
              </a:rPr>
              <a:t>-A)</a:t>
            </a:r>
          </a:p>
        </p:txBody>
      </p:sp>
      <p:sp>
        <p:nvSpPr>
          <p:cNvPr id="10" name="Title 1"/>
          <p:cNvSpPr txBox="1">
            <a:spLocks/>
          </p:cNvSpPr>
          <p:nvPr/>
        </p:nvSpPr>
        <p:spPr>
          <a:xfrm>
            <a:off x="0" y="6882"/>
            <a:ext cx="99060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a:t>Mapping state </a:t>
            </a:r>
            <a:r>
              <a:rPr lang="en-US" dirty="0"/>
              <a:t>space models to transfer functions</a:t>
            </a:r>
          </a:p>
        </p:txBody>
      </p:sp>
    </p:spTree>
    <p:extLst>
      <p:ext uri="{BB962C8B-B14F-4D97-AF65-F5344CB8AC3E}">
        <p14:creationId xmlns:p14="http://schemas.microsoft.com/office/powerpoint/2010/main" val="150417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6" grpId="0"/>
      <p:bldP spid="17"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0" y="6882"/>
            <a:ext cx="99060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Example state space model to transfer functions</a:t>
            </a:r>
          </a:p>
        </p:txBody>
      </p:sp>
      <p:sp>
        <p:nvSpPr>
          <p:cNvPr id="29" name="Rectangle 28"/>
          <p:cNvSpPr/>
          <p:nvPr/>
        </p:nvSpPr>
        <p:spPr>
          <a:xfrm>
            <a:off x="657872" y="705395"/>
            <a:ext cx="3548968" cy="400110"/>
          </a:xfrm>
          <a:prstGeom prst="rect">
            <a:avLst/>
          </a:prstGeom>
        </p:spPr>
        <p:txBody>
          <a:bodyPr wrap="none">
            <a:spAutoFit/>
          </a:bodyPr>
          <a:lstStyle/>
          <a:p>
            <a:r>
              <a:rPr lang="en-US" sz="2000" dirty="0">
                <a:latin typeface="Arial" charset="0"/>
              </a:rPr>
              <a:t>Given the state space system</a:t>
            </a:r>
          </a:p>
        </p:txBody>
      </p:sp>
      <p:graphicFrame>
        <p:nvGraphicFramePr>
          <p:cNvPr id="10" name="Object 4"/>
          <p:cNvGraphicFramePr>
            <a:graphicFrameLocks noChangeAspect="1"/>
          </p:cNvGraphicFramePr>
          <p:nvPr>
            <p:extLst/>
          </p:nvPr>
        </p:nvGraphicFramePr>
        <p:xfrm>
          <a:off x="657871" y="1105506"/>
          <a:ext cx="4023072" cy="1286344"/>
        </p:xfrm>
        <a:graphic>
          <a:graphicData uri="http://schemas.openxmlformats.org/presentationml/2006/ole">
            <mc:AlternateContent xmlns:mc="http://schemas.openxmlformats.org/markup-compatibility/2006">
              <mc:Choice xmlns:v="urn:schemas-microsoft-com:vml" Requires="v">
                <p:oleObj spid="_x0000_s794623" name="Equation" r:id="rId3" imgW="2222500" imgH="711200" progId="Equation.3">
                  <p:embed/>
                </p:oleObj>
              </mc:Choice>
              <mc:Fallback>
                <p:oleObj name="Equation" r:id="rId3" imgW="2222500" imgH="711200" progId="Equation.3">
                  <p:embed/>
                  <p:pic>
                    <p:nvPicPr>
                      <p:cNvPr id="0" name=""/>
                      <p:cNvPicPr>
                        <a:picLocks noChangeAspect="1" noChangeArrowheads="1"/>
                      </p:cNvPicPr>
                      <p:nvPr/>
                    </p:nvPicPr>
                    <p:blipFill>
                      <a:blip r:embed="rId4"/>
                      <a:srcRect/>
                      <a:stretch>
                        <a:fillRect/>
                      </a:stretch>
                    </p:blipFill>
                    <p:spPr bwMode="auto">
                      <a:xfrm>
                        <a:off x="657871" y="1105506"/>
                        <a:ext cx="4023072" cy="1286344"/>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nvPr>
        </p:nvGraphicFramePr>
        <p:xfrm>
          <a:off x="5960874" y="1359254"/>
          <a:ext cx="2335134" cy="681020"/>
        </p:xfrm>
        <a:graphic>
          <a:graphicData uri="http://schemas.openxmlformats.org/presentationml/2006/ole">
            <mc:AlternateContent xmlns:mc="http://schemas.openxmlformats.org/markup-compatibility/2006">
              <mc:Choice xmlns:v="urn:schemas-microsoft-com:vml" Requires="v">
                <p:oleObj spid="_x0000_s1327104" name="Equation" r:id="rId5" imgW="1219200" imgH="355600" progId="Equation.3">
                  <p:embed/>
                </p:oleObj>
              </mc:Choice>
              <mc:Fallback>
                <p:oleObj name="Equation" r:id="rId5" imgW="1219200" imgH="355600" progId="Equation.3">
                  <p:embed/>
                  <p:pic>
                    <p:nvPicPr>
                      <p:cNvPr id="0" name=""/>
                      <p:cNvPicPr>
                        <a:picLocks noChangeAspect="1" noChangeArrowheads="1"/>
                      </p:cNvPicPr>
                      <p:nvPr/>
                    </p:nvPicPr>
                    <p:blipFill>
                      <a:blip r:embed="rId6"/>
                      <a:srcRect/>
                      <a:stretch>
                        <a:fillRect/>
                      </a:stretch>
                    </p:blipFill>
                    <p:spPr bwMode="auto">
                      <a:xfrm>
                        <a:off x="5960874" y="1359254"/>
                        <a:ext cx="2335134" cy="681020"/>
                      </a:xfrm>
                      <a:prstGeom prst="rect">
                        <a:avLst/>
                      </a:prstGeom>
                      <a:noFill/>
                      <a:ln>
                        <a:noFill/>
                      </a:ln>
                      <a:effectLst/>
                      <a:extLst/>
                    </p:spPr>
                  </p:pic>
                </p:oleObj>
              </mc:Fallback>
            </mc:AlternateContent>
          </a:graphicData>
        </a:graphic>
      </p:graphicFrame>
      <p:graphicFrame>
        <p:nvGraphicFramePr>
          <p:cNvPr id="12" name="Object 4"/>
          <p:cNvGraphicFramePr>
            <a:graphicFrameLocks noChangeAspect="1"/>
          </p:cNvGraphicFramePr>
          <p:nvPr>
            <p:extLst/>
          </p:nvPr>
        </p:nvGraphicFramePr>
        <p:xfrm>
          <a:off x="802369" y="3113928"/>
          <a:ext cx="3098029" cy="485638"/>
        </p:xfrm>
        <a:graphic>
          <a:graphicData uri="http://schemas.openxmlformats.org/presentationml/2006/ole">
            <mc:AlternateContent xmlns:mc="http://schemas.openxmlformats.org/markup-compatibility/2006">
              <mc:Choice xmlns:v="urn:schemas-microsoft-com:vml" Requires="v">
                <p:oleObj spid="_x0000_s1327105" name="Equation" r:id="rId7" imgW="1536700" imgH="241300" progId="Equation.DSMT4">
                  <p:embed/>
                </p:oleObj>
              </mc:Choice>
              <mc:Fallback>
                <p:oleObj name="Equation" r:id="rId7" imgW="1536700" imgH="241300" progId="Equation.DSMT4">
                  <p:embed/>
                  <p:pic>
                    <p:nvPicPr>
                      <p:cNvPr id="0" name=""/>
                      <p:cNvPicPr>
                        <a:picLocks noChangeAspect="1" noChangeArrowheads="1"/>
                      </p:cNvPicPr>
                      <p:nvPr/>
                    </p:nvPicPr>
                    <p:blipFill>
                      <a:blip r:embed="rId8"/>
                      <a:srcRect/>
                      <a:stretch>
                        <a:fillRect/>
                      </a:stretch>
                    </p:blipFill>
                    <p:spPr bwMode="auto">
                      <a:xfrm>
                        <a:off x="802369" y="3113928"/>
                        <a:ext cx="3098029" cy="485638"/>
                      </a:xfrm>
                      <a:prstGeom prst="rect">
                        <a:avLst/>
                      </a:prstGeom>
                      <a:noFill/>
                      <a:ln>
                        <a:noFill/>
                      </a:ln>
                      <a:effectLst/>
                      <a:extLst/>
                    </p:spPr>
                  </p:pic>
                </p:oleObj>
              </mc:Fallback>
            </mc:AlternateContent>
          </a:graphicData>
        </a:graphic>
      </p:graphicFrame>
      <p:sp>
        <p:nvSpPr>
          <p:cNvPr id="13" name="Rectangle 12"/>
          <p:cNvSpPr/>
          <p:nvPr/>
        </p:nvSpPr>
        <p:spPr>
          <a:xfrm>
            <a:off x="517741" y="2620992"/>
            <a:ext cx="3382657" cy="400110"/>
          </a:xfrm>
          <a:prstGeom prst="rect">
            <a:avLst/>
          </a:prstGeom>
        </p:spPr>
        <p:txBody>
          <a:bodyPr wrap="none">
            <a:spAutoFit/>
          </a:bodyPr>
          <a:lstStyle/>
          <a:p>
            <a:r>
              <a:rPr lang="en-US" sz="2000" dirty="0">
                <a:latin typeface="Arial" charset="0"/>
              </a:rPr>
              <a:t>Transfer function is given by</a:t>
            </a:r>
          </a:p>
        </p:txBody>
      </p:sp>
      <p:sp>
        <p:nvSpPr>
          <p:cNvPr id="20" name="Rectangle 19"/>
          <p:cNvSpPr/>
          <p:nvPr/>
        </p:nvSpPr>
        <p:spPr>
          <a:xfrm>
            <a:off x="4185025" y="4752407"/>
            <a:ext cx="2807580" cy="400110"/>
          </a:xfrm>
          <a:prstGeom prst="rect">
            <a:avLst/>
          </a:prstGeom>
        </p:spPr>
        <p:txBody>
          <a:bodyPr wrap="none">
            <a:spAutoFit/>
          </a:bodyPr>
          <a:lstStyle/>
          <a:p>
            <a:r>
              <a:rPr lang="en-US" sz="2000">
                <a:latin typeface="Arial" charset="0"/>
              </a:rPr>
              <a:t>There </a:t>
            </a:r>
            <a:r>
              <a:rPr lang="en-US" sz="2000" dirty="0">
                <a:latin typeface="Arial" charset="0"/>
              </a:rPr>
              <a:t>is no D term and</a:t>
            </a:r>
          </a:p>
        </p:txBody>
      </p:sp>
      <p:graphicFrame>
        <p:nvGraphicFramePr>
          <p:cNvPr id="28" name="Object 4"/>
          <p:cNvGraphicFramePr>
            <a:graphicFrameLocks noChangeAspect="1"/>
          </p:cNvGraphicFramePr>
          <p:nvPr>
            <p:extLst/>
          </p:nvPr>
        </p:nvGraphicFramePr>
        <p:xfrm>
          <a:off x="4206840" y="3931503"/>
          <a:ext cx="2268538" cy="641350"/>
        </p:xfrm>
        <a:graphic>
          <a:graphicData uri="http://schemas.openxmlformats.org/presentationml/2006/ole">
            <mc:AlternateContent xmlns:mc="http://schemas.openxmlformats.org/markup-compatibility/2006">
              <mc:Choice xmlns:v="urn:schemas-microsoft-com:vml" Requires="v">
                <p:oleObj spid="_x0000_s1327106" name="Equation" r:id="rId9" imgW="1079500" imgH="304800" progId="Equation.3">
                  <p:embed/>
                </p:oleObj>
              </mc:Choice>
              <mc:Fallback>
                <p:oleObj name="Equation" r:id="rId9" imgW="1079500" imgH="304800" progId="Equation.3">
                  <p:embed/>
                  <p:pic>
                    <p:nvPicPr>
                      <p:cNvPr id="0" name=""/>
                      <p:cNvPicPr>
                        <a:picLocks noChangeAspect="1" noChangeArrowheads="1"/>
                      </p:cNvPicPr>
                      <p:nvPr/>
                    </p:nvPicPr>
                    <p:blipFill>
                      <a:blip r:embed="rId10"/>
                      <a:srcRect/>
                      <a:stretch>
                        <a:fillRect/>
                      </a:stretch>
                    </p:blipFill>
                    <p:spPr bwMode="auto">
                      <a:xfrm>
                        <a:off x="4206840" y="3931503"/>
                        <a:ext cx="2268538" cy="641350"/>
                      </a:xfrm>
                      <a:prstGeom prst="rect">
                        <a:avLst/>
                      </a:prstGeom>
                      <a:noFill/>
                      <a:ln>
                        <a:noFill/>
                      </a:ln>
                      <a:effectLst/>
                      <a:extLst/>
                    </p:spPr>
                  </p:pic>
                </p:oleObj>
              </mc:Fallback>
            </mc:AlternateContent>
          </a:graphicData>
        </a:graphic>
      </p:graphicFrame>
      <p:graphicFrame>
        <p:nvGraphicFramePr>
          <p:cNvPr id="30" name="Object 29"/>
          <p:cNvGraphicFramePr>
            <a:graphicFrameLocks noChangeAspect="1"/>
          </p:cNvGraphicFramePr>
          <p:nvPr>
            <p:extLst/>
          </p:nvPr>
        </p:nvGraphicFramePr>
        <p:xfrm>
          <a:off x="941388" y="5303841"/>
          <a:ext cx="1547812" cy="1500187"/>
        </p:xfrm>
        <a:graphic>
          <a:graphicData uri="http://schemas.openxmlformats.org/presentationml/2006/ole">
            <mc:AlternateContent xmlns:mc="http://schemas.openxmlformats.org/markup-compatibility/2006">
              <mc:Choice xmlns:v="urn:schemas-microsoft-com:vml" Requires="v">
                <p:oleObj spid="_x0000_s1327107" name="Equation" r:id="rId11" imgW="736600" imgH="711200" progId="Equation.DSMT4">
                  <p:embed/>
                </p:oleObj>
              </mc:Choice>
              <mc:Fallback>
                <p:oleObj name="Equation" r:id="rId11" imgW="736600" imgH="711200" progId="Equation.DSMT4">
                  <p:embed/>
                  <p:pic>
                    <p:nvPicPr>
                      <p:cNvPr id="0" name=""/>
                      <p:cNvPicPr>
                        <a:picLocks noChangeAspect="1" noChangeArrowheads="1"/>
                      </p:cNvPicPr>
                      <p:nvPr/>
                    </p:nvPicPr>
                    <p:blipFill>
                      <a:blip r:embed="rId12"/>
                      <a:srcRect/>
                      <a:stretch>
                        <a:fillRect/>
                      </a:stretch>
                    </p:blipFill>
                    <p:spPr bwMode="auto">
                      <a:xfrm>
                        <a:off x="941388" y="5303841"/>
                        <a:ext cx="1547812" cy="1500187"/>
                      </a:xfrm>
                      <a:prstGeom prst="rect">
                        <a:avLst/>
                      </a:prstGeom>
                      <a:noFill/>
                      <a:ln>
                        <a:noFill/>
                      </a:ln>
                      <a:effectLst/>
                      <a:extLst/>
                    </p:spPr>
                  </p:pic>
                </p:oleObj>
              </mc:Fallback>
            </mc:AlternateContent>
          </a:graphicData>
        </a:graphic>
      </p:graphicFrame>
      <p:graphicFrame>
        <p:nvGraphicFramePr>
          <p:cNvPr id="31" name="Object 4"/>
          <p:cNvGraphicFramePr>
            <a:graphicFrameLocks noChangeAspect="1"/>
          </p:cNvGraphicFramePr>
          <p:nvPr>
            <p:extLst/>
          </p:nvPr>
        </p:nvGraphicFramePr>
        <p:xfrm>
          <a:off x="700088" y="3713164"/>
          <a:ext cx="2690812" cy="1419225"/>
        </p:xfrm>
        <a:graphic>
          <a:graphicData uri="http://schemas.openxmlformats.org/presentationml/2006/ole">
            <mc:AlternateContent xmlns:mc="http://schemas.openxmlformats.org/markup-compatibility/2006">
              <mc:Choice xmlns:v="urn:schemas-microsoft-com:vml" Requires="v">
                <p:oleObj spid="_x0000_s1327108" name="Equation" r:id="rId13" imgW="1346200" imgH="711200" progId="Equation.3">
                  <p:embed/>
                </p:oleObj>
              </mc:Choice>
              <mc:Fallback>
                <p:oleObj name="Equation" r:id="rId13" imgW="1346200" imgH="711200" progId="Equation.3">
                  <p:embed/>
                  <p:pic>
                    <p:nvPicPr>
                      <p:cNvPr id="0" name=""/>
                      <p:cNvPicPr>
                        <a:picLocks noChangeAspect="1" noChangeArrowheads="1"/>
                      </p:cNvPicPr>
                      <p:nvPr/>
                    </p:nvPicPr>
                    <p:blipFill>
                      <a:blip r:embed="rId14"/>
                      <a:srcRect/>
                      <a:stretch>
                        <a:fillRect/>
                      </a:stretch>
                    </p:blipFill>
                    <p:spPr bwMode="auto">
                      <a:xfrm>
                        <a:off x="700088" y="3713164"/>
                        <a:ext cx="2690812" cy="1419225"/>
                      </a:xfrm>
                      <a:prstGeom prst="rect">
                        <a:avLst/>
                      </a:prstGeom>
                      <a:noFill/>
                      <a:ln>
                        <a:noFill/>
                      </a:ln>
                      <a:effectLst/>
                      <a:extLst/>
                    </p:spPr>
                  </p:pic>
                </p:oleObj>
              </mc:Fallback>
            </mc:AlternateContent>
          </a:graphicData>
        </a:graphic>
      </p:graphicFrame>
      <p:sp>
        <p:nvSpPr>
          <p:cNvPr id="32" name="Rectangle 31"/>
          <p:cNvSpPr/>
          <p:nvPr/>
        </p:nvSpPr>
        <p:spPr>
          <a:xfrm>
            <a:off x="4680945" y="3131995"/>
            <a:ext cx="940081" cy="400110"/>
          </a:xfrm>
          <a:prstGeom prst="rect">
            <a:avLst/>
          </a:prstGeom>
        </p:spPr>
        <p:txBody>
          <a:bodyPr wrap="none">
            <a:spAutoFit/>
          </a:bodyPr>
          <a:lstStyle/>
          <a:p>
            <a:r>
              <a:rPr lang="en-US" sz="2000" dirty="0">
                <a:latin typeface="Arial" charset="0"/>
              </a:rPr>
              <a:t>Where</a:t>
            </a:r>
          </a:p>
        </p:txBody>
      </p:sp>
      <p:graphicFrame>
        <p:nvGraphicFramePr>
          <p:cNvPr id="15" name="Object 4"/>
          <p:cNvGraphicFramePr>
            <a:graphicFrameLocks noChangeAspect="1"/>
          </p:cNvGraphicFramePr>
          <p:nvPr>
            <p:extLst/>
          </p:nvPr>
        </p:nvGraphicFramePr>
        <p:xfrm>
          <a:off x="4317966" y="5303841"/>
          <a:ext cx="2157412" cy="1419225"/>
        </p:xfrm>
        <a:graphic>
          <a:graphicData uri="http://schemas.openxmlformats.org/presentationml/2006/ole">
            <mc:AlternateContent xmlns:mc="http://schemas.openxmlformats.org/markup-compatibility/2006">
              <mc:Choice xmlns:v="urn:schemas-microsoft-com:vml" Requires="v">
                <p:oleObj spid="_x0000_s1327109" name="Equation" r:id="rId15" imgW="1079500" imgH="711200" progId="Equation.DSMT4">
                  <p:embed/>
                </p:oleObj>
              </mc:Choice>
              <mc:Fallback>
                <p:oleObj name="Equation" r:id="rId15" imgW="1079500" imgH="711200" progId="Equation.DSMT4">
                  <p:embed/>
                  <p:pic>
                    <p:nvPicPr>
                      <p:cNvPr id="0" name=""/>
                      <p:cNvPicPr>
                        <a:picLocks noChangeAspect="1" noChangeArrowheads="1"/>
                      </p:cNvPicPr>
                      <p:nvPr/>
                    </p:nvPicPr>
                    <p:blipFill>
                      <a:blip r:embed="rId16"/>
                      <a:srcRect/>
                      <a:stretch>
                        <a:fillRect/>
                      </a:stretch>
                    </p:blipFill>
                    <p:spPr bwMode="auto">
                      <a:xfrm>
                        <a:off x="4317966" y="5303841"/>
                        <a:ext cx="2157412" cy="14192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9605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P spid="20" grpId="0"/>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2041" y="609600"/>
            <a:ext cx="653845" cy="400110"/>
          </a:xfrm>
          <a:prstGeom prst="rect">
            <a:avLst/>
          </a:prstGeom>
        </p:spPr>
        <p:txBody>
          <a:bodyPr wrap="none">
            <a:spAutoFit/>
          </a:bodyPr>
          <a:lstStyle/>
          <a:p>
            <a:r>
              <a:rPr lang="en-US" sz="2000" dirty="0">
                <a:latin typeface="Arial" charset="0"/>
              </a:rPr>
              <a:t>And</a:t>
            </a:r>
          </a:p>
        </p:txBody>
      </p:sp>
      <p:graphicFrame>
        <p:nvGraphicFramePr>
          <p:cNvPr id="6" name="Object 4"/>
          <p:cNvGraphicFramePr>
            <a:graphicFrameLocks noChangeAspect="1"/>
          </p:cNvGraphicFramePr>
          <p:nvPr>
            <p:extLst/>
          </p:nvPr>
        </p:nvGraphicFramePr>
        <p:xfrm>
          <a:off x="729166" y="709615"/>
          <a:ext cx="5229225" cy="1419225"/>
        </p:xfrm>
        <a:graphic>
          <a:graphicData uri="http://schemas.openxmlformats.org/presentationml/2006/ole">
            <mc:AlternateContent xmlns:mc="http://schemas.openxmlformats.org/markup-compatibility/2006">
              <mc:Choice xmlns:v="urn:schemas-microsoft-com:vml" Requires="v">
                <p:oleObj spid="_x0000_s795215" name="Equation" r:id="rId3" imgW="2616200" imgH="711200" progId="Equation.DSMT4">
                  <p:embed/>
                </p:oleObj>
              </mc:Choice>
              <mc:Fallback>
                <p:oleObj name="Equation" r:id="rId3" imgW="2616200" imgH="711200" progId="Equation.DSMT4">
                  <p:embed/>
                  <p:pic>
                    <p:nvPicPr>
                      <p:cNvPr id="0" name=""/>
                      <p:cNvPicPr>
                        <a:picLocks noChangeAspect="1" noChangeArrowheads="1"/>
                      </p:cNvPicPr>
                      <p:nvPr/>
                    </p:nvPicPr>
                    <p:blipFill>
                      <a:blip r:embed="rId4"/>
                      <a:srcRect/>
                      <a:stretch>
                        <a:fillRect/>
                      </a:stretch>
                    </p:blipFill>
                    <p:spPr bwMode="auto">
                      <a:xfrm>
                        <a:off x="729166" y="709615"/>
                        <a:ext cx="5229225" cy="1419225"/>
                      </a:xfrm>
                      <a:prstGeom prst="rect">
                        <a:avLst/>
                      </a:prstGeom>
                      <a:noFill/>
                      <a:ln>
                        <a:noFill/>
                      </a:ln>
                      <a:effectLst/>
                      <a:extLst/>
                    </p:spPr>
                  </p:pic>
                </p:oleObj>
              </mc:Fallback>
            </mc:AlternateContent>
          </a:graphicData>
        </a:graphic>
      </p:graphicFrame>
      <p:graphicFrame>
        <p:nvGraphicFramePr>
          <p:cNvPr id="7" name="Object 4"/>
          <p:cNvGraphicFramePr>
            <a:graphicFrameLocks noChangeAspect="1"/>
          </p:cNvGraphicFramePr>
          <p:nvPr>
            <p:extLst/>
          </p:nvPr>
        </p:nvGraphicFramePr>
        <p:xfrm>
          <a:off x="492041" y="2128841"/>
          <a:ext cx="4213225" cy="1495425"/>
        </p:xfrm>
        <a:graphic>
          <a:graphicData uri="http://schemas.openxmlformats.org/presentationml/2006/ole">
            <mc:AlternateContent xmlns:mc="http://schemas.openxmlformats.org/markup-compatibility/2006">
              <mc:Choice xmlns:v="urn:schemas-microsoft-com:vml" Requires="v">
                <p:oleObj spid="_x0000_s795216" name="Equation" r:id="rId5" imgW="2108200" imgH="749300" progId="Equation.3">
                  <p:embed/>
                </p:oleObj>
              </mc:Choice>
              <mc:Fallback>
                <p:oleObj name="Equation" r:id="rId5" imgW="2108200" imgH="749300" progId="Equation.3">
                  <p:embed/>
                  <p:pic>
                    <p:nvPicPr>
                      <p:cNvPr id="0" name=""/>
                      <p:cNvPicPr>
                        <a:picLocks noChangeAspect="1" noChangeArrowheads="1"/>
                      </p:cNvPicPr>
                      <p:nvPr/>
                    </p:nvPicPr>
                    <p:blipFill>
                      <a:blip r:embed="rId6"/>
                      <a:srcRect/>
                      <a:stretch>
                        <a:fillRect/>
                      </a:stretch>
                    </p:blipFill>
                    <p:spPr bwMode="auto">
                      <a:xfrm>
                        <a:off x="492041" y="2128841"/>
                        <a:ext cx="4213225" cy="1495425"/>
                      </a:xfrm>
                      <a:prstGeom prst="rect">
                        <a:avLst/>
                      </a:prstGeom>
                      <a:noFill/>
                      <a:ln>
                        <a:noFill/>
                      </a:ln>
                      <a:effectLst/>
                      <a:extLst/>
                    </p:spPr>
                  </p:pic>
                </p:oleObj>
              </mc:Fallback>
            </mc:AlternateContent>
          </a:graphicData>
        </a:graphic>
      </p:graphicFrame>
      <p:graphicFrame>
        <p:nvGraphicFramePr>
          <p:cNvPr id="8" name="Object 4"/>
          <p:cNvGraphicFramePr>
            <a:graphicFrameLocks noChangeAspect="1"/>
          </p:cNvGraphicFramePr>
          <p:nvPr>
            <p:extLst/>
          </p:nvPr>
        </p:nvGraphicFramePr>
        <p:xfrm>
          <a:off x="5958392" y="709616"/>
          <a:ext cx="2462213" cy="1419225"/>
        </p:xfrm>
        <a:graphic>
          <a:graphicData uri="http://schemas.openxmlformats.org/presentationml/2006/ole">
            <mc:AlternateContent xmlns:mc="http://schemas.openxmlformats.org/markup-compatibility/2006">
              <mc:Choice xmlns:v="urn:schemas-microsoft-com:vml" Requires="v">
                <p:oleObj spid="_x0000_s795217" name="Equation" r:id="rId7" imgW="1231900" imgH="711200" progId="Equation.DSMT4">
                  <p:embed/>
                </p:oleObj>
              </mc:Choice>
              <mc:Fallback>
                <p:oleObj name="Equation" r:id="rId7" imgW="1231900" imgH="711200" progId="Equation.DSMT4">
                  <p:embed/>
                  <p:pic>
                    <p:nvPicPr>
                      <p:cNvPr id="0" name=""/>
                      <p:cNvPicPr>
                        <a:picLocks noChangeAspect="1" noChangeArrowheads="1"/>
                      </p:cNvPicPr>
                      <p:nvPr/>
                    </p:nvPicPr>
                    <p:blipFill>
                      <a:blip r:embed="rId8"/>
                      <a:srcRect/>
                      <a:stretch>
                        <a:fillRect/>
                      </a:stretch>
                    </p:blipFill>
                    <p:spPr bwMode="auto">
                      <a:xfrm>
                        <a:off x="5958392" y="709616"/>
                        <a:ext cx="2462213" cy="1419225"/>
                      </a:xfrm>
                      <a:prstGeom prst="rect">
                        <a:avLst/>
                      </a:prstGeom>
                      <a:noFill/>
                      <a:ln>
                        <a:noFill/>
                      </a:ln>
                      <a:effectLst/>
                      <a:extLst/>
                    </p:spPr>
                  </p:pic>
                </p:oleObj>
              </mc:Fallback>
            </mc:AlternateContent>
          </a:graphicData>
        </a:graphic>
      </p:graphicFrame>
      <p:graphicFrame>
        <p:nvGraphicFramePr>
          <p:cNvPr id="10" name="Object 4"/>
          <p:cNvGraphicFramePr>
            <a:graphicFrameLocks noChangeAspect="1"/>
          </p:cNvGraphicFramePr>
          <p:nvPr>
            <p:extLst>
              <p:ext uri="{D42A27DB-BD31-4B8C-83A1-F6EECF244321}">
                <p14:modId xmlns:p14="http://schemas.microsoft.com/office/powerpoint/2010/main" val="1880760513"/>
              </p:ext>
            </p:extLst>
          </p:nvPr>
        </p:nvGraphicFramePr>
        <p:xfrm>
          <a:off x="188034" y="3826622"/>
          <a:ext cx="4821238" cy="2863850"/>
        </p:xfrm>
        <a:graphic>
          <a:graphicData uri="http://schemas.openxmlformats.org/presentationml/2006/ole">
            <mc:AlternateContent xmlns:mc="http://schemas.openxmlformats.org/markup-compatibility/2006">
              <mc:Choice xmlns:v="urn:schemas-microsoft-com:vml" Requires="v">
                <p:oleObj spid="_x0000_s795218" name="Equation" r:id="rId9" imgW="2413000" imgH="1435100" progId="Equation.DSMT4">
                  <p:embed/>
                </p:oleObj>
              </mc:Choice>
              <mc:Fallback>
                <p:oleObj name="Equation" r:id="rId9" imgW="2413000" imgH="1435100" progId="Equation.DSMT4">
                  <p:embed/>
                  <p:pic>
                    <p:nvPicPr>
                      <p:cNvPr id="0" name=""/>
                      <p:cNvPicPr>
                        <a:picLocks noChangeAspect="1" noChangeArrowheads="1"/>
                      </p:cNvPicPr>
                      <p:nvPr/>
                    </p:nvPicPr>
                    <p:blipFill>
                      <a:blip r:embed="rId10"/>
                      <a:srcRect/>
                      <a:stretch>
                        <a:fillRect/>
                      </a:stretch>
                    </p:blipFill>
                    <p:spPr bwMode="auto">
                      <a:xfrm>
                        <a:off x="188034" y="3826622"/>
                        <a:ext cx="4821238" cy="2863850"/>
                      </a:xfrm>
                      <a:prstGeom prst="rect">
                        <a:avLst/>
                      </a:prstGeom>
                      <a:noFill/>
                      <a:ln>
                        <a:noFill/>
                      </a:ln>
                      <a:effectLst/>
                      <a:extLst/>
                    </p:spPr>
                  </p:pic>
                </p:oleObj>
              </mc:Fallback>
            </mc:AlternateContent>
          </a:graphicData>
        </a:graphic>
      </p:graphicFrame>
      <p:sp>
        <p:nvSpPr>
          <p:cNvPr id="2" name="Rectangle 1"/>
          <p:cNvSpPr/>
          <p:nvPr/>
        </p:nvSpPr>
        <p:spPr>
          <a:xfrm>
            <a:off x="5083636" y="4932305"/>
            <a:ext cx="4822364" cy="646331"/>
          </a:xfrm>
          <a:prstGeom prst="rect">
            <a:avLst/>
          </a:prstGeom>
        </p:spPr>
        <p:txBody>
          <a:bodyPr wrap="square">
            <a:spAutoFit/>
          </a:bodyPr>
          <a:lstStyle/>
          <a:p>
            <a:pPr algn="l"/>
            <a:r>
              <a:rPr lang="en-US" dirty="0" smtClean="0">
                <a:solidFill>
                  <a:srgbClr val="FF0000"/>
                </a:solidFill>
                <a:latin typeface="Arial" charset="0"/>
                <a:ea typeface="Arial" charset="0"/>
                <a:cs typeface="Arial" charset="0"/>
              </a:rPr>
              <a:t>This starts to get tricky to evaluate by hand</a:t>
            </a:r>
          </a:p>
          <a:p>
            <a:pPr algn="l"/>
            <a:r>
              <a:rPr lang="en-US" dirty="0" smtClean="0">
                <a:solidFill>
                  <a:srgbClr val="FF0000"/>
                </a:solidFill>
                <a:latin typeface="Arial" charset="0"/>
                <a:ea typeface="Arial" charset="0"/>
                <a:cs typeface="Arial" charset="0"/>
              </a:rPr>
              <a:t>So lets use Matlab!</a:t>
            </a:r>
            <a:endParaRPr lang="en-US" dirty="0">
              <a:solidFill>
                <a:srgbClr val="FF0000"/>
              </a:solidFill>
              <a:latin typeface="Arial" charset="0"/>
              <a:ea typeface="Arial" charset="0"/>
              <a:cs typeface="Arial" charset="0"/>
            </a:endParaRPr>
          </a:p>
        </p:txBody>
      </p:sp>
      <p:sp>
        <p:nvSpPr>
          <p:cNvPr id="9" name="Title 1"/>
          <p:cNvSpPr txBox="1">
            <a:spLocks/>
          </p:cNvSpPr>
          <p:nvPr/>
        </p:nvSpPr>
        <p:spPr>
          <a:xfrm>
            <a:off x="0" y="6882"/>
            <a:ext cx="99060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Example state space model to transfer functions</a:t>
            </a:r>
          </a:p>
        </p:txBody>
      </p:sp>
    </p:spTree>
    <p:extLst>
      <p:ext uri="{BB962C8B-B14F-4D97-AF65-F5344CB8AC3E}">
        <p14:creationId xmlns:p14="http://schemas.microsoft.com/office/powerpoint/2010/main" val="61301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4"/>
          <p:cNvGraphicFramePr>
            <a:graphicFrameLocks noChangeAspect="1"/>
          </p:cNvGraphicFramePr>
          <p:nvPr>
            <p:extLst/>
          </p:nvPr>
        </p:nvGraphicFramePr>
        <p:xfrm>
          <a:off x="3636963" y="4478341"/>
          <a:ext cx="5683250" cy="2230437"/>
        </p:xfrm>
        <a:graphic>
          <a:graphicData uri="http://schemas.openxmlformats.org/presentationml/2006/ole">
            <mc:AlternateContent xmlns:mc="http://schemas.openxmlformats.org/markup-compatibility/2006">
              <mc:Choice xmlns:v="urn:schemas-microsoft-com:vml" Requires="v">
                <p:oleObj spid="_x0000_s795807" name="Equation" r:id="rId3" imgW="2844800" imgH="1117600" progId="Equation.3">
                  <p:embed/>
                </p:oleObj>
              </mc:Choice>
              <mc:Fallback>
                <p:oleObj name="Equation" r:id="rId3" imgW="2844800" imgH="1117600" progId="Equation.3">
                  <p:embed/>
                  <p:pic>
                    <p:nvPicPr>
                      <p:cNvPr id="0" name=""/>
                      <p:cNvPicPr>
                        <a:picLocks noChangeAspect="1" noChangeArrowheads="1"/>
                      </p:cNvPicPr>
                      <p:nvPr/>
                    </p:nvPicPr>
                    <p:blipFill>
                      <a:blip r:embed="rId4"/>
                      <a:srcRect/>
                      <a:stretch>
                        <a:fillRect/>
                      </a:stretch>
                    </p:blipFill>
                    <p:spPr bwMode="auto">
                      <a:xfrm>
                        <a:off x="3636963" y="4478341"/>
                        <a:ext cx="5683250" cy="2230437"/>
                      </a:xfrm>
                      <a:prstGeom prst="rect">
                        <a:avLst/>
                      </a:prstGeom>
                      <a:noFill/>
                      <a:ln>
                        <a:noFill/>
                      </a:ln>
                      <a:effectLst/>
                      <a:extLst/>
                    </p:spPr>
                  </p:pic>
                </p:oleObj>
              </mc:Fallback>
            </mc:AlternateContent>
          </a:graphicData>
        </a:graphic>
      </p:graphicFrame>
      <p:pic>
        <p:nvPicPr>
          <p:cNvPr id="3" name="Picture 2"/>
          <p:cNvPicPr>
            <a:picLocks noChangeAspect="1"/>
          </p:cNvPicPr>
          <p:nvPr/>
        </p:nvPicPr>
        <p:blipFill>
          <a:blip r:embed="rId5"/>
          <a:stretch>
            <a:fillRect/>
          </a:stretch>
        </p:blipFill>
        <p:spPr>
          <a:xfrm>
            <a:off x="5390470" y="1440597"/>
            <a:ext cx="3626331" cy="2784504"/>
          </a:xfrm>
          <a:prstGeom prst="rect">
            <a:avLst/>
          </a:prstGeom>
        </p:spPr>
      </p:pic>
      <p:pic>
        <p:nvPicPr>
          <p:cNvPr id="12" name="Picture 11"/>
          <p:cNvPicPr>
            <a:picLocks noChangeAspect="1"/>
          </p:cNvPicPr>
          <p:nvPr/>
        </p:nvPicPr>
        <p:blipFill>
          <a:blip r:embed="rId6"/>
          <a:stretch>
            <a:fillRect/>
          </a:stretch>
        </p:blipFill>
        <p:spPr>
          <a:xfrm>
            <a:off x="477855" y="609600"/>
            <a:ext cx="3178798" cy="6248400"/>
          </a:xfrm>
          <a:prstGeom prst="rect">
            <a:avLst/>
          </a:prstGeom>
        </p:spPr>
      </p:pic>
      <p:sp>
        <p:nvSpPr>
          <p:cNvPr id="2" name="Rectangle 1"/>
          <p:cNvSpPr/>
          <p:nvPr/>
        </p:nvSpPr>
        <p:spPr>
          <a:xfrm>
            <a:off x="5197668" y="609603"/>
            <a:ext cx="4327332" cy="830997"/>
          </a:xfrm>
          <a:prstGeom prst="rect">
            <a:avLst/>
          </a:prstGeom>
        </p:spPr>
        <p:txBody>
          <a:bodyPr wrap="square">
            <a:spAutoFit/>
          </a:bodyPr>
          <a:lstStyle/>
          <a:p>
            <a:r>
              <a:rPr lang="en-US" sz="2400" dirty="0">
                <a:latin typeface="Arial" charset="0"/>
              </a:rPr>
              <a:t>Solve using Matlab symbolic processing</a:t>
            </a:r>
            <a:endParaRPr lang="en-US" sz="2400" dirty="0"/>
          </a:p>
        </p:txBody>
      </p:sp>
      <p:sp>
        <p:nvSpPr>
          <p:cNvPr id="7" name="Title 1"/>
          <p:cNvSpPr txBox="1">
            <a:spLocks/>
          </p:cNvSpPr>
          <p:nvPr/>
        </p:nvSpPr>
        <p:spPr>
          <a:xfrm>
            <a:off x="0" y="6882"/>
            <a:ext cx="99060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Example state space model to transfer functions</a:t>
            </a:r>
          </a:p>
        </p:txBody>
      </p:sp>
    </p:spTree>
    <p:extLst>
      <p:ext uri="{BB962C8B-B14F-4D97-AF65-F5344CB8AC3E}">
        <p14:creationId xmlns:p14="http://schemas.microsoft.com/office/powerpoint/2010/main" val="15102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4"/>
          <p:cNvGraphicFramePr>
            <a:graphicFrameLocks noChangeAspect="1"/>
          </p:cNvGraphicFramePr>
          <p:nvPr>
            <p:extLst/>
          </p:nvPr>
        </p:nvGraphicFramePr>
        <p:xfrm>
          <a:off x="1242833" y="1287052"/>
          <a:ext cx="7632701" cy="2403475"/>
        </p:xfrm>
        <a:graphic>
          <a:graphicData uri="http://schemas.openxmlformats.org/presentationml/2006/ole">
            <mc:AlternateContent xmlns:mc="http://schemas.openxmlformats.org/markup-compatibility/2006">
              <mc:Choice xmlns:v="urn:schemas-microsoft-com:vml" Requires="v">
                <p:oleObj spid="_x0000_s797119" name="Equation" r:id="rId3" imgW="3784600" imgH="1193800" progId="Equation.3">
                  <p:embed/>
                </p:oleObj>
              </mc:Choice>
              <mc:Fallback>
                <p:oleObj name="Equation" r:id="rId3" imgW="3784600" imgH="1193800" progId="Equation.3">
                  <p:embed/>
                  <p:pic>
                    <p:nvPicPr>
                      <p:cNvPr id="0" name=""/>
                      <p:cNvPicPr>
                        <a:picLocks noChangeAspect="1" noChangeArrowheads="1"/>
                      </p:cNvPicPr>
                      <p:nvPr/>
                    </p:nvPicPr>
                    <p:blipFill>
                      <a:blip r:embed="rId4"/>
                      <a:srcRect/>
                      <a:stretch>
                        <a:fillRect/>
                      </a:stretch>
                    </p:blipFill>
                    <p:spPr bwMode="auto">
                      <a:xfrm>
                        <a:off x="1242833" y="1287052"/>
                        <a:ext cx="7632701" cy="2403475"/>
                      </a:xfrm>
                      <a:prstGeom prst="rect">
                        <a:avLst/>
                      </a:prstGeom>
                      <a:noFill/>
                      <a:ln>
                        <a:noFill/>
                      </a:ln>
                      <a:effectLst/>
                      <a:extLst/>
                    </p:spPr>
                  </p:pic>
                </p:oleObj>
              </mc:Fallback>
            </mc:AlternateContent>
          </a:graphicData>
        </a:graphic>
      </p:graphicFrame>
      <p:graphicFrame>
        <p:nvGraphicFramePr>
          <p:cNvPr id="8" name="Object 4"/>
          <p:cNvGraphicFramePr>
            <a:graphicFrameLocks noChangeAspect="1"/>
          </p:cNvGraphicFramePr>
          <p:nvPr>
            <p:extLst/>
          </p:nvPr>
        </p:nvGraphicFramePr>
        <p:xfrm>
          <a:off x="923331" y="1133442"/>
          <a:ext cx="3098029" cy="485638"/>
        </p:xfrm>
        <a:graphic>
          <a:graphicData uri="http://schemas.openxmlformats.org/presentationml/2006/ole">
            <mc:AlternateContent xmlns:mc="http://schemas.openxmlformats.org/markup-compatibility/2006">
              <mc:Choice xmlns:v="urn:schemas-microsoft-com:vml" Requires="v">
                <p:oleObj spid="_x0000_s797120" name="Equation" r:id="rId5" imgW="1536700" imgH="241300" progId="Equation.DSMT4">
                  <p:embed/>
                </p:oleObj>
              </mc:Choice>
              <mc:Fallback>
                <p:oleObj name="Equation" r:id="rId5" imgW="1536700" imgH="241300" progId="Equation.DSMT4">
                  <p:embed/>
                  <p:pic>
                    <p:nvPicPr>
                      <p:cNvPr id="0" name=""/>
                      <p:cNvPicPr>
                        <a:picLocks noChangeAspect="1" noChangeArrowheads="1"/>
                      </p:cNvPicPr>
                      <p:nvPr/>
                    </p:nvPicPr>
                    <p:blipFill>
                      <a:blip r:embed="rId6"/>
                      <a:srcRect/>
                      <a:stretch>
                        <a:fillRect/>
                      </a:stretch>
                    </p:blipFill>
                    <p:spPr bwMode="auto">
                      <a:xfrm>
                        <a:off x="923331" y="1133442"/>
                        <a:ext cx="3098029" cy="485638"/>
                      </a:xfrm>
                      <a:prstGeom prst="rect">
                        <a:avLst/>
                      </a:prstGeom>
                      <a:noFill/>
                      <a:ln>
                        <a:noFill/>
                      </a:ln>
                      <a:effectLst/>
                      <a:extLst/>
                    </p:spPr>
                  </p:pic>
                </p:oleObj>
              </mc:Fallback>
            </mc:AlternateContent>
          </a:graphicData>
        </a:graphic>
      </p:graphicFrame>
      <p:sp>
        <p:nvSpPr>
          <p:cNvPr id="9" name="Rectangle 8"/>
          <p:cNvSpPr/>
          <p:nvPr/>
        </p:nvSpPr>
        <p:spPr>
          <a:xfrm>
            <a:off x="575250" y="685144"/>
            <a:ext cx="4019600" cy="400110"/>
          </a:xfrm>
          <a:prstGeom prst="rect">
            <a:avLst/>
          </a:prstGeom>
        </p:spPr>
        <p:txBody>
          <a:bodyPr wrap="none">
            <a:spAutoFit/>
          </a:bodyPr>
          <a:lstStyle/>
          <a:p>
            <a:r>
              <a:rPr lang="en-US" sz="2000" dirty="0">
                <a:latin typeface="Arial" charset="0"/>
              </a:rPr>
              <a:t>Since transfer function is given by</a:t>
            </a:r>
          </a:p>
        </p:txBody>
      </p:sp>
      <p:sp>
        <p:nvSpPr>
          <p:cNvPr id="13" name="Rectangle 12"/>
          <p:cNvSpPr/>
          <p:nvPr/>
        </p:nvSpPr>
        <p:spPr>
          <a:xfrm>
            <a:off x="575250" y="3677086"/>
            <a:ext cx="6892217" cy="400110"/>
          </a:xfrm>
          <a:prstGeom prst="rect">
            <a:avLst/>
          </a:prstGeom>
        </p:spPr>
        <p:txBody>
          <a:bodyPr wrap="square">
            <a:spAutoFit/>
          </a:bodyPr>
          <a:lstStyle/>
          <a:p>
            <a:pPr algn="l"/>
            <a:r>
              <a:rPr lang="en-US" sz="2000" dirty="0">
                <a:latin typeface="Arial" charset="0"/>
              </a:rPr>
              <a:t>Solve using Matlab symbolic processing</a:t>
            </a:r>
            <a:endParaRPr lang="en-US" sz="2000" dirty="0"/>
          </a:p>
        </p:txBody>
      </p:sp>
      <p:pic>
        <p:nvPicPr>
          <p:cNvPr id="11" name="Picture 10"/>
          <p:cNvPicPr>
            <a:picLocks noChangeAspect="1"/>
          </p:cNvPicPr>
          <p:nvPr/>
        </p:nvPicPr>
        <p:blipFill>
          <a:blip r:embed="rId7"/>
          <a:stretch>
            <a:fillRect/>
          </a:stretch>
        </p:blipFill>
        <p:spPr>
          <a:xfrm>
            <a:off x="802367" y="4285173"/>
            <a:ext cx="2527300" cy="1143000"/>
          </a:xfrm>
          <a:prstGeom prst="rect">
            <a:avLst/>
          </a:prstGeom>
        </p:spPr>
      </p:pic>
      <p:sp>
        <p:nvSpPr>
          <p:cNvPr id="15" name="Rectangle 14"/>
          <p:cNvSpPr/>
          <p:nvPr/>
        </p:nvSpPr>
        <p:spPr>
          <a:xfrm>
            <a:off x="3781066" y="4610543"/>
            <a:ext cx="4488685" cy="369332"/>
          </a:xfrm>
          <a:prstGeom prst="rect">
            <a:avLst/>
          </a:prstGeom>
        </p:spPr>
        <p:txBody>
          <a:bodyPr wrap="none">
            <a:spAutoFit/>
          </a:bodyPr>
          <a:lstStyle/>
          <a:p>
            <a:r>
              <a:rPr lang="mr-IN" dirty="0"/>
              <a:t>(10*(s^2 + 3*s + 2))/(s^3 + 3*s^2 + 2*s + 1)</a:t>
            </a:r>
            <a:endParaRPr lang="en-US" dirty="0"/>
          </a:p>
        </p:txBody>
      </p:sp>
      <p:graphicFrame>
        <p:nvGraphicFramePr>
          <p:cNvPr id="16" name="Object 4"/>
          <p:cNvGraphicFramePr>
            <a:graphicFrameLocks noChangeAspect="1"/>
          </p:cNvGraphicFramePr>
          <p:nvPr>
            <p:extLst/>
          </p:nvPr>
        </p:nvGraphicFramePr>
        <p:xfrm>
          <a:off x="3329667" y="5428173"/>
          <a:ext cx="3586162" cy="1022350"/>
        </p:xfrm>
        <a:graphic>
          <a:graphicData uri="http://schemas.openxmlformats.org/presentationml/2006/ole">
            <mc:AlternateContent xmlns:mc="http://schemas.openxmlformats.org/markup-compatibility/2006">
              <mc:Choice xmlns:v="urn:schemas-microsoft-com:vml" Requires="v">
                <p:oleObj spid="_x0000_s797121" name="Equation" r:id="rId8" imgW="1778000" imgH="508000" progId="Equation.DSMT4">
                  <p:embed/>
                </p:oleObj>
              </mc:Choice>
              <mc:Fallback>
                <p:oleObj name="Equation" r:id="rId8" imgW="1778000" imgH="508000" progId="Equation.DSMT4">
                  <p:embed/>
                  <p:pic>
                    <p:nvPicPr>
                      <p:cNvPr id="0" name=""/>
                      <p:cNvPicPr>
                        <a:picLocks noChangeAspect="1" noChangeArrowheads="1"/>
                      </p:cNvPicPr>
                      <p:nvPr/>
                    </p:nvPicPr>
                    <p:blipFill>
                      <a:blip r:embed="rId9"/>
                      <a:srcRect/>
                      <a:stretch>
                        <a:fillRect/>
                      </a:stretch>
                    </p:blipFill>
                    <p:spPr bwMode="auto">
                      <a:xfrm>
                        <a:off x="3329667" y="5428173"/>
                        <a:ext cx="3586162" cy="1022350"/>
                      </a:xfrm>
                      <a:prstGeom prst="rect">
                        <a:avLst/>
                      </a:prstGeom>
                      <a:noFill/>
                      <a:ln>
                        <a:noFill/>
                      </a:ln>
                      <a:effectLst/>
                      <a:extLst/>
                    </p:spPr>
                  </p:pic>
                </p:oleObj>
              </mc:Fallback>
            </mc:AlternateContent>
          </a:graphicData>
        </a:graphic>
      </p:graphicFrame>
      <p:sp>
        <p:nvSpPr>
          <p:cNvPr id="10" name="Title 1"/>
          <p:cNvSpPr txBox="1">
            <a:spLocks/>
          </p:cNvSpPr>
          <p:nvPr/>
        </p:nvSpPr>
        <p:spPr>
          <a:xfrm>
            <a:off x="0" y="6882"/>
            <a:ext cx="99060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US" dirty="0"/>
              <a:t>Example state space model to transfer functions</a:t>
            </a:r>
          </a:p>
        </p:txBody>
      </p:sp>
    </p:spTree>
    <p:extLst>
      <p:ext uri="{BB962C8B-B14F-4D97-AF65-F5344CB8AC3E}">
        <p14:creationId xmlns:p14="http://schemas.microsoft.com/office/powerpoint/2010/main" val="12678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43364" y="6882"/>
            <a:ext cx="7596554"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Eigenvalues and stability</a:t>
            </a:r>
          </a:p>
        </p:txBody>
      </p:sp>
      <p:sp>
        <p:nvSpPr>
          <p:cNvPr id="6" name="Rectangle 5"/>
          <p:cNvSpPr/>
          <p:nvPr/>
        </p:nvSpPr>
        <p:spPr>
          <a:xfrm>
            <a:off x="448030" y="2021130"/>
            <a:ext cx="8726715" cy="1323439"/>
          </a:xfrm>
          <a:prstGeom prst="rect">
            <a:avLst/>
          </a:prstGeom>
        </p:spPr>
        <p:txBody>
          <a:bodyPr wrap="square">
            <a:spAutoFit/>
          </a:bodyPr>
          <a:lstStyle/>
          <a:p>
            <a:pPr marL="342900" indent="-342900" algn="l">
              <a:buFont typeface="Arial"/>
              <a:buChar char="•"/>
            </a:pPr>
            <a:r>
              <a:rPr lang="en-US" sz="2000" dirty="0">
                <a:latin typeface="Arial" charset="0"/>
              </a:rPr>
              <a:t>The stability of the equilibrium is examined by calculating the eigenvalues </a:t>
            </a:r>
            <a:r>
              <a:rPr lang="en-US" sz="2000" dirty="0" err="1">
                <a:latin typeface="Arial" charset="0"/>
              </a:rPr>
              <a:t>λ</a:t>
            </a:r>
            <a:r>
              <a:rPr lang="en-US" sz="2000" dirty="0">
                <a:latin typeface="Arial" charset="0"/>
              </a:rPr>
              <a:t> of the system matrix A. </a:t>
            </a:r>
          </a:p>
          <a:p>
            <a:pPr marL="342900" indent="-342900" algn="l">
              <a:buFont typeface="Arial"/>
              <a:buChar char="•"/>
            </a:pPr>
            <a:endParaRPr lang="en-US" sz="2000" dirty="0">
              <a:latin typeface="Arial" charset="0"/>
            </a:endParaRPr>
          </a:p>
          <a:p>
            <a:pPr marL="342900" indent="-342900" algn="l">
              <a:buFont typeface="Arial"/>
              <a:buChar char="•"/>
            </a:pPr>
            <a:r>
              <a:rPr lang="en-US" sz="2000" dirty="0">
                <a:latin typeface="Arial" charset="0"/>
              </a:rPr>
              <a:t>In particular this is achieved by solving the expression </a:t>
            </a:r>
          </a:p>
        </p:txBody>
      </p:sp>
      <p:sp>
        <p:nvSpPr>
          <p:cNvPr id="7" name="Rectangle 6"/>
          <p:cNvSpPr/>
          <p:nvPr/>
        </p:nvSpPr>
        <p:spPr>
          <a:xfrm>
            <a:off x="448028" y="4717434"/>
            <a:ext cx="8450036" cy="1631216"/>
          </a:xfrm>
          <a:prstGeom prst="rect">
            <a:avLst/>
          </a:prstGeom>
        </p:spPr>
        <p:txBody>
          <a:bodyPr wrap="square">
            <a:spAutoFit/>
          </a:bodyPr>
          <a:lstStyle/>
          <a:p>
            <a:pPr marL="342900" indent="-342900" algn="l">
              <a:buFont typeface="Arial"/>
              <a:buChar char="•"/>
            </a:pPr>
            <a:r>
              <a:rPr lang="en-US" sz="2000" dirty="0">
                <a:latin typeface="Arial" charset="0"/>
              </a:rPr>
              <a:t>The eigenvalues of the system relate to its poles and will determine if the equilibriums are stable or not</a:t>
            </a:r>
          </a:p>
          <a:p>
            <a:pPr marL="342900" indent="-342900" algn="l">
              <a:buFont typeface="Arial"/>
              <a:buChar char="•"/>
            </a:pPr>
            <a:endParaRPr lang="en-US" sz="2000" dirty="0">
              <a:latin typeface="Arial" charset="0"/>
            </a:endParaRPr>
          </a:p>
          <a:p>
            <a:pPr marL="342900" indent="-342900" algn="l">
              <a:buFont typeface="Arial"/>
              <a:buChar char="•"/>
            </a:pPr>
            <a:r>
              <a:rPr lang="en-US" sz="2000" dirty="0">
                <a:latin typeface="Arial" charset="0"/>
              </a:rPr>
              <a:t>In a 2-dimensional systems, the eigenvalues will have the general form:   = a ± </a:t>
            </a:r>
            <a:r>
              <a:rPr lang="en-US" sz="2000" dirty="0" err="1">
                <a:latin typeface="Arial" charset="0"/>
              </a:rPr>
              <a:t>ib</a:t>
            </a:r>
            <a:r>
              <a:rPr lang="en-US" sz="2000" dirty="0">
                <a:latin typeface="Arial" charset="0"/>
              </a:rPr>
              <a:t> (i.e. complex numbers).</a:t>
            </a:r>
          </a:p>
        </p:txBody>
      </p:sp>
      <p:graphicFrame>
        <p:nvGraphicFramePr>
          <p:cNvPr id="8" name="Object 7"/>
          <p:cNvGraphicFramePr>
            <a:graphicFrameLocks noChangeAspect="1"/>
          </p:cNvGraphicFramePr>
          <p:nvPr>
            <p:extLst>
              <p:ext uri="{D42A27DB-BD31-4B8C-83A1-F6EECF244321}">
                <p14:modId xmlns:p14="http://schemas.microsoft.com/office/powerpoint/2010/main" val="142288848"/>
              </p:ext>
            </p:extLst>
          </p:nvPr>
        </p:nvGraphicFramePr>
        <p:xfrm>
          <a:off x="3071083" y="3686514"/>
          <a:ext cx="2619375" cy="660599"/>
        </p:xfrm>
        <a:graphic>
          <a:graphicData uri="http://schemas.openxmlformats.org/presentationml/2006/ole">
            <mc:AlternateContent xmlns:mc="http://schemas.openxmlformats.org/markup-compatibility/2006">
              <mc:Choice xmlns:v="urn:schemas-microsoft-com:vml" Requires="v">
                <p:oleObj spid="_x0000_s669091" name="Equation" r:id="rId3" imgW="990600" imgH="228600" progId="Equation.DSMT4">
                  <p:embed/>
                </p:oleObj>
              </mc:Choice>
              <mc:Fallback>
                <p:oleObj name="Equation" r:id="rId3" imgW="990600" imgH="228600" progId="Equation.DSMT4">
                  <p:embed/>
                  <p:pic>
                    <p:nvPicPr>
                      <p:cNvPr id="0" name=""/>
                      <p:cNvPicPr/>
                      <p:nvPr/>
                    </p:nvPicPr>
                    <p:blipFill>
                      <a:blip r:embed="rId4"/>
                      <a:stretch>
                        <a:fillRect/>
                      </a:stretch>
                    </p:blipFill>
                    <p:spPr>
                      <a:xfrm>
                        <a:off x="3071083" y="3686514"/>
                        <a:ext cx="2619375" cy="660599"/>
                      </a:xfrm>
                      <a:prstGeom prst="rect">
                        <a:avLst/>
                      </a:prstGeom>
                    </p:spPr>
                  </p:pic>
                </p:oleObj>
              </mc:Fallback>
            </mc:AlternateContent>
          </a:graphicData>
        </a:graphic>
      </p:graphicFrame>
      <p:graphicFrame>
        <p:nvGraphicFramePr>
          <p:cNvPr id="9" name="Object 4"/>
          <p:cNvGraphicFramePr>
            <a:graphicFrameLocks noChangeAspect="1"/>
          </p:cNvGraphicFramePr>
          <p:nvPr>
            <p:extLst>
              <p:ext uri="{D42A27DB-BD31-4B8C-83A1-F6EECF244321}">
                <p14:modId xmlns:p14="http://schemas.microsoft.com/office/powerpoint/2010/main" val="933017498"/>
              </p:ext>
            </p:extLst>
          </p:nvPr>
        </p:nvGraphicFramePr>
        <p:xfrm>
          <a:off x="3244513" y="1413626"/>
          <a:ext cx="1924050" cy="388937"/>
        </p:xfrm>
        <a:graphic>
          <a:graphicData uri="http://schemas.openxmlformats.org/presentationml/2006/ole">
            <mc:AlternateContent xmlns:mc="http://schemas.openxmlformats.org/markup-compatibility/2006">
              <mc:Choice xmlns:v="urn:schemas-microsoft-com:vml" Requires="v">
                <p:oleObj spid="_x0000_s669092" name="Equation" r:id="rId5" imgW="914400" imgH="190500" progId="Equation.DSMT4">
                  <p:embed/>
                </p:oleObj>
              </mc:Choice>
              <mc:Fallback>
                <p:oleObj name="Equation" r:id="rId5" imgW="914400" imgH="190500" progId="Equation.DSMT4">
                  <p:embed/>
                  <p:pic>
                    <p:nvPicPr>
                      <p:cNvPr id="0" name=""/>
                      <p:cNvPicPr>
                        <a:picLocks noChangeAspect="1" noChangeArrowheads="1"/>
                      </p:cNvPicPr>
                      <p:nvPr/>
                    </p:nvPicPr>
                    <p:blipFill>
                      <a:blip r:embed="rId6"/>
                      <a:srcRect/>
                      <a:stretch>
                        <a:fillRect/>
                      </a:stretch>
                    </p:blipFill>
                    <p:spPr bwMode="auto">
                      <a:xfrm>
                        <a:off x="3244513" y="1413626"/>
                        <a:ext cx="1924050" cy="388937"/>
                      </a:xfrm>
                      <a:prstGeom prst="rect">
                        <a:avLst/>
                      </a:prstGeom>
                      <a:noFill/>
                      <a:ln>
                        <a:noFill/>
                      </a:ln>
                      <a:effectLst/>
                      <a:extLst/>
                    </p:spPr>
                  </p:pic>
                </p:oleObj>
              </mc:Fallback>
            </mc:AlternateContent>
          </a:graphicData>
        </a:graphic>
      </p:graphicFrame>
      <p:sp>
        <p:nvSpPr>
          <p:cNvPr id="10" name="Rectangle 9"/>
          <p:cNvSpPr/>
          <p:nvPr/>
        </p:nvSpPr>
        <p:spPr>
          <a:xfrm>
            <a:off x="448030" y="1013516"/>
            <a:ext cx="8726715" cy="400110"/>
          </a:xfrm>
          <a:prstGeom prst="rect">
            <a:avLst/>
          </a:prstGeom>
        </p:spPr>
        <p:txBody>
          <a:bodyPr wrap="square">
            <a:spAutoFit/>
          </a:bodyPr>
          <a:lstStyle/>
          <a:p>
            <a:pPr marL="342900" indent="-342900" algn="l">
              <a:buFont typeface="Arial"/>
              <a:buChar char="•"/>
            </a:pPr>
            <a:r>
              <a:rPr lang="en-US" sz="2000" dirty="0">
                <a:latin typeface="Arial" charset="0"/>
              </a:rPr>
              <a:t>For the system</a:t>
            </a:r>
          </a:p>
        </p:txBody>
      </p:sp>
    </p:spTree>
    <p:extLst>
      <p:ext uri="{BB962C8B-B14F-4D97-AF65-F5344CB8AC3E}">
        <p14:creationId xmlns:p14="http://schemas.microsoft.com/office/powerpoint/2010/main" val="20091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P spid="7" grpId="0" build="p" bldLvl="2"/>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Slide Number Placeholder 5"/>
          <p:cNvSpPr>
            <a:spLocks noGrp="1"/>
          </p:cNvSpPr>
          <p:nvPr>
            <p:ph type="sldNum" sz="quarter" idx="12"/>
          </p:nvPr>
        </p:nvSpPr>
        <p:spPr>
          <a:xfrm>
            <a:off x="6934200" y="6102386"/>
            <a:ext cx="2133600" cy="36512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fld id="{5D3DB037-C0BF-F346-BF4C-8BE80A2DF9DA}" type="slidenum">
              <a:rPr lang="en-US">
                <a:solidFill>
                  <a:schemeClr val="bg1"/>
                </a:solidFill>
              </a:rPr>
              <a:pPr/>
              <a:t>38</a:t>
            </a:fld>
            <a:endParaRPr lang="en-US">
              <a:solidFill>
                <a:schemeClr val="bg1"/>
              </a:solidFill>
            </a:endParaRPr>
          </a:p>
        </p:txBody>
      </p:sp>
      <p:sp>
        <p:nvSpPr>
          <p:cNvPr id="18" name="Title 1"/>
          <p:cNvSpPr txBox="1">
            <a:spLocks/>
          </p:cNvSpPr>
          <p:nvPr/>
        </p:nvSpPr>
        <p:spPr>
          <a:xfrm>
            <a:off x="1143364" y="6882"/>
            <a:ext cx="7596554"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Eigenvalues and stability</a:t>
            </a:r>
          </a:p>
        </p:txBody>
      </p:sp>
      <p:sp>
        <p:nvSpPr>
          <p:cNvPr id="3" name="Rectangle 2"/>
          <p:cNvSpPr/>
          <p:nvPr/>
        </p:nvSpPr>
        <p:spPr>
          <a:xfrm>
            <a:off x="0" y="950961"/>
            <a:ext cx="9599719" cy="1938992"/>
          </a:xfrm>
          <a:prstGeom prst="rect">
            <a:avLst/>
          </a:prstGeom>
        </p:spPr>
        <p:txBody>
          <a:bodyPr wrap="square">
            <a:spAutoFit/>
          </a:bodyPr>
          <a:lstStyle/>
          <a:p>
            <a:pPr marL="342900" indent="-342900" algn="l">
              <a:buFont typeface="Arial"/>
              <a:buChar char="•"/>
            </a:pPr>
            <a:r>
              <a:rPr lang="en-US" sz="2000" dirty="0">
                <a:latin typeface="Arial" charset="0"/>
              </a:rPr>
              <a:t>If eigenvalues has a negative real part, the system will have a component that is stable</a:t>
            </a:r>
          </a:p>
          <a:p>
            <a:pPr marL="342900" indent="-342900" algn="l">
              <a:buFont typeface="Arial"/>
              <a:buChar char="•"/>
            </a:pPr>
            <a:r>
              <a:rPr lang="en-US" sz="2000" dirty="0">
                <a:latin typeface="Arial" charset="0"/>
              </a:rPr>
              <a:t> If eigenvalues has a positive real part, the system will have a component that is unstable</a:t>
            </a:r>
          </a:p>
          <a:p>
            <a:pPr marL="342900" indent="-342900" algn="l">
              <a:buFont typeface="Arial"/>
              <a:buChar char="•"/>
            </a:pPr>
            <a:r>
              <a:rPr lang="en-US" sz="2000" dirty="0">
                <a:latin typeface="Arial" charset="0"/>
              </a:rPr>
              <a:t>If the real part is zero, then the system is neutral  - neither stable nor unstable</a:t>
            </a:r>
          </a:p>
          <a:p>
            <a:pPr marL="342900" indent="-342900" algn="l">
              <a:buFont typeface="Arial"/>
              <a:buChar char="•"/>
            </a:pPr>
            <a:r>
              <a:rPr lang="en-US" sz="2000" dirty="0">
                <a:latin typeface="Arial" charset="0"/>
              </a:rPr>
              <a:t>If the eigenvalues have a complex part there are oscillations</a:t>
            </a:r>
          </a:p>
        </p:txBody>
      </p:sp>
      <p:pic>
        <p:nvPicPr>
          <p:cNvPr id="6" name="Picture 5"/>
          <p:cNvPicPr>
            <a:picLocks noChangeAspect="1"/>
          </p:cNvPicPr>
          <p:nvPr/>
        </p:nvPicPr>
        <p:blipFill>
          <a:blip r:embed="rId2"/>
          <a:stretch>
            <a:fillRect/>
          </a:stretch>
        </p:blipFill>
        <p:spPr>
          <a:xfrm>
            <a:off x="381000" y="3426581"/>
            <a:ext cx="9144000" cy="2675802"/>
          </a:xfrm>
          <a:prstGeom prst="rect">
            <a:avLst/>
          </a:prstGeom>
        </p:spPr>
      </p:pic>
    </p:spTree>
    <p:extLst>
      <p:ext uri="{BB962C8B-B14F-4D97-AF65-F5344CB8AC3E}">
        <p14:creationId xmlns:p14="http://schemas.microsoft.com/office/powerpoint/2010/main" val="9093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1279769" y="1634067"/>
            <a:ext cx="7239000"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 </a:t>
            </a:r>
            <a:br>
              <a:rPr lang="en-GB" sz="3600" b="1" dirty="0">
                <a:solidFill>
                  <a:srgbClr val="FF3300"/>
                </a:solidFill>
              </a:rPr>
            </a:br>
            <a:r>
              <a:rPr lang="en-GB" sz="3600" i="1" dirty="0">
                <a:solidFill>
                  <a:srgbClr val="FF3300"/>
                </a:solidFill>
              </a:rPr>
              <a:t/>
            </a:r>
            <a:br>
              <a:rPr lang="en-GB" sz="3600" i="1" dirty="0">
                <a:solidFill>
                  <a:srgbClr val="FF3300"/>
                </a:solidFill>
              </a:rPr>
            </a:br>
            <a:r>
              <a:rPr lang="en-GB" sz="3600" dirty="0"/>
              <a:t>Lecture 5</a:t>
            </a:r>
            <a:br>
              <a:rPr lang="en-GB" sz="3600" dirty="0"/>
            </a:br>
            <a:r>
              <a:rPr lang="en-GB" sz="3600" dirty="0"/>
              <a:t/>
            </a:r>
            <a:br>
              <a:rPr lang="en-GB" sz="3600" dirty="0"/>
            </a:br>
            <a:r>
              <a:rPr lang="en-GB" sz="3600" dirty="0"/>
              <a:t>State feedback control</a:t>
            </a:r>
          </a:p>
        </p:txBody>
      </p:sp>
    </p:spTree>
    <p:extLst>
      <p:ext uri="{BB962C8B-B14F-4D97-AF65-F5344CB8AC3E}">
        <p14:creationId xmlns:p14="http://schemas.microsoft.com/office/powerpoint/2010/main" val="4283041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95300" y="6882"/>
            <a:ext cx="89154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t>Important note on </a:t>
            </a:r>
            <a:r>
              <a:rPr lang="en-US" sz="3200" b="1" dirty="0" smtClean="0"/>
              <a:t>assessed coursework practical</a:t>
            </a:r>
            <a:endParaRPr lang="en-US" sz="3200" b="1" dirty="0"/>
          </a:p>
        </p:txBody>
      </p:sp>
      <p:sp>
        <p:nvSpPr>
          <p:cNvPr id="2" name="Rectangle 1"/>
          <p:cNvSpPr/>
          <p:nvPr/>
        </p:nvSpPr>
        <p:spPr>
          <a:xfrm>
            <a:off x="152400" y="621943"/>
            <a:ext cx="9601200" cy="6247864"/>
          </a:xfrm>
          <a:prstGeom prst="rect">
            <a:avLst/>
          </a:prstGeom>
        </p:spPr>
        <p:txBody>
          <a:bodyPr wrap="square">
            <a:spAutoFit/>
          </a:bodyPr>
          <a:lstStyle/>
          <a:p>
            <a:pPr algn="l"/>
            <a:r>
              <a:rPr lang="en-US" sz="2000" dirty="0" smtClean="0"/>
              <a:t>You </a:t>
            </a:r>
            <a:r>
              <a:rPr lang="en-US" sz="2000" dirty="0"/>
              <a:t>are required to write a short report on each of </a:t>
            </a:r>
            <a:r>
              <a:rPr lang="en-US" sz="2000" dirty="0" smtClean="0"/>
              <a:t>the assessed </a:t>
            </a:r>
            <a:r>
              <a:rPr lang="en-US" sz="2000" b="1" dirty="0" smtClean="0"/>
              <a:t>coursework.</a:t>
            </a:r>
            <a:r>
              <a:rPr lang="en-US" sz="2000" dirty="0" smtClean="0"/>
              <a:t> </a:t>
            </a:r>
            <a:r>
              <a:rPr lang="en-US" sz="2000" dirty="0"/>
              <a:t>This should </a:t>
            </a:r>
            <a:r>
              <a:rPr lang="en-US" sz="2000" dirty="0" smtClean="0"/>
              <a:t>describe:</a:t>
            </a:r>
            <a:r>
              <a:rPr lang="en-US" sz="2000" dirty="0"/>
              <a:t> </a:t>
            </a:r>
          </a:p>
          <a:p>
            <a:pPr marL="342900" lvl="0" indent="-342900" algn="l">
              <a:buFont typeface="Arial"/>
              <a:buChar char="•"/>
            </a:pPr>
            <a:r>
              <a:rPr lang="en-US" sz="2000" dirty="0"/>
              <a:t>The task or problems you were asked to solve.</a:t>
            </a:r>
          </a:p>
          <a:p>
            <a:pPr marL="342900" lvl="0" indent="-342900" algn="l">
              <a:buFont typeface="Arial"/>
              <a:buChar char="•"/>
            </a:pPr>
            <a:r>
              <a:rPr lang="en-US" sz="2000" dirty="0"/>
              <a:t>An explanation of your solution.</a:t>
            </a:r>
          </a:p>
          <a:p>
            <a:pPr marL="342900" lvl="0" indent="-342900" algn="l">
              <a:buFont typeface="Arial"/>
              <a:buChar char="•"/>
            </a:pPr>
            <a:r>
              <a:rPr lang="en-US" sz="2000" dirty="0"/>
              <a:t>Your </a:t>
            </a:r>
            <a:r>
              <a:rPr lang="en-US" sz="2000" dirty="0" smtClean="0"/>
              <a:t>results and findings.</a:t>
            </a:r>
          </a:p>
          <a:p>
            <a:pPr marL="342900" lvl="0" indent="-342900" algn="l">
              <a:buFont typeface="Arial"/>
              <a:buChar char="•"/>
            </a:pPr>
            <a:r>
              <a:rPr lang="en-US" sz="2000" dirty="0" smtClean="0"/>
              <a:t>Your insights and conclusions. </a:t>
            </a:r>
            <a:endParaRPr lang="en-US" sz="2000" dirty="0"/>
          </a:p>
          <a:p>
            <a:pPr marL="342900" lvl="0" indent="-342900" algn="l">
              <a:buFont typeface="Arial"/>
              <a:buChar char="•"/>
            </a:pPr>
            <a:r>
              <a:rPr lang="en-US" sz="2000" dirty="0"/>
              <a:t>You need to work in pairs for the practical sessions but submit a report </a:t>
            </a:r>
            <a:r>
              <a:rPr lang="en-GB" sz="2000" b="1" dirty="0"/>
              <a:t>INDIVIDUALLY!</a:t>
            </a:r>
            <a:endParaRPr lang="en-US" sz="2000" dirty="0"/>
          </a:p>
          <a:p>
            <a:pPr marL="342900" indent="-342900" algn="l">
              <a:buFont typeface="Arial" charset="0"/>
              <a:buChar char="•"/>
            </a:pPr>
            <a:r>
              <a:rPr lang="en-US" sz="2000" dirty="0" smtClean="0"/>
              <a:t>Please </a:t>
            </a:r>
            <a:r>
              <a:rPr lang="en-US" sz="2000" dirty="0"/>
              <a:t>also look </a:t>
            </a:r>
            <a:r>
              <a:rPr lang="en-US" sz="2000" dirty="0" smtClean="0"/>
              <a:t>at: StudentxxxROCO218223ReportTemplate.doc</a:t>
            </a:r>
            <a:endParaRPr lang="en-US" sz="2000" dirty="0"/>
          </a:p>
          <a:p>
            <a:pPr algn="l"/>
            <a:endParaRPr lang="en-US" sz="2000" dirty="0"/>
          </a:p>
          <a:p>
            <a:pPr algn="l"/>
            <a:r>
              <a:rPr lang="en-US" sz="2000" dirty="0"/>
              <a:t>Report requirements</a:t>
            </a:r>
            <a:r>
              <a:rPr lang="en-US" sz="2000" dirty="0" smtClean="0"/>
              <a:t>:</a:t>
            </a:r>
            <a:endParaRPr lang="en-US" sz="2000" dirty="0"/>
          </a:p>
          <a:p>
            <a:pPr marL="342900" lvl="0" indent="-342900" algn="l">
              <a:buFont typeface="Arial" charset="0"/>
              <a:buChar char="•"/>
            </a:pPr>
            <a:r>
              <a:rPr lang="en-US" sz="2000" dirty="0" smtClean="0"/>
              <a:t>The </a:t>
            </a:r>
            <a:r>
              <a:rPr lang="en-US" sz="2000" dirty="0"/>
              <a:t>report must </a:t>
            </a:r>
            <a:r>
              <a:rPr lang="en-US" sz="2000" dirty="0" smtClean="0"/>
              <a:t>only be </a:t>
            </a:r>
            <a:r>
              <a:rPr lang="en-US" sz="2000" dirty="0"/>
              <a:t>a </a:t>
            </a:r>
            <a:r>
              <a:rPr lang="en-US" sz="2000" dirty="0" smtClean="0"/>
              <a:t>single </a:t>
            </a:r>
            <a:r>
              <a:rPr lang="en-US" sz="2000" dirty="0" smtClean="0">
                <a:solidFill>
                  <a:srgbClr val="FF0000"/>
                </a:solidFill>
              </a:rPr>
              <a:t>PDF </a:t>
            </a:r>
            <a:r>
              <a:rPr lang="en-US" sz="2000" dirty="0">
                <a:solidFill>
                  <a:srgbClr val="FF0000"/>
                </a:solidFill>
              </a:rPr>
              <a:t>document </a:t>
            </a:r>
            <a:r>
              <a:rPr lang="en-US" sz="2000" dirty="0"/>
              <a:t>of </a:t>
            </a:r>
            <a:r>
              <a:rPr lang="en-US" sz="2000" i="1" dirty="0" smtClean="0"/>
              <a:t>several hundred </a:t>
            </a:r>
            <a:r>
              <a:rPr lang="en-US" sz="2000" dirty="0" smtClean="0"/>
              <a:t>words </a:t>
            </a:r>
            <a:r>
              <a:rPr lang="en-US" sz="2000" dirty="0"/>
              <a:t>per practical, although this is just a rough suggestion. </a:t>
            </a:r>
            <a:endParaRPr lang="en-US" sz="2000" dirty="0" smtClean="0"/>
          </a:p>
          <a:p>
            <a:pPr marL="342900" lvl="0" indent="-342900" algn="l">
              <a:buFont typeface="Arial" charset="0"/>
              <a:buChar char="•"/>
            </a:pPr>
            <a:r>
              <a:rPr lang="en-US" sz="2000" dirty="0" smtClean="0"/>
              <a:t>You </a:t>
            </a:r>
            <a:r>
              <a:rPr lang="en-US" sz="2000" dirty="0"/>
              <a:t>are strongly encouraged to include photos, diagrams, </a:t>
            </a:r>
            <a:r>
              <a:rPr lang="en-US" sz="2000" dirty="0" smtClean="0"/>
              <a:t>plots and even linked videos to </a:t>
            </a:r>
            <a:r>
              <a:rPr lang="en-US" sz="2000" dirty="0"/>
              <a:t>support your </a:t>
            </a:r>
            <a:r>
              <a:rPr lang="en-US" sz="2000" dirty="0" smtClean="0"/>
              <a:t>work. </a:t>
            </a:r>
            <a:endParaRPr lang="en-US" sz="2000" dirty="0"/>
          </a:p>
          <a:p>
            <a:pPr marL="342900" indent="-342900" algn="l">
              <a:buFont typeface="Arial" charset="0"/>
              <a:buChar char="•"/>
            </a:pPr>
            <a:r>
              <a:rPr lang="en-US" sz="2000" dirty="0"/>
              <a:t> Embed any code in-line the report (do not use appendices</a:t>
            </a:r>
            <a:r>
              <a:rPr lang="en-US" sz="2000" dirty="0" smtClean="0"/>
              <a:t>)</a:t>
            </a:r>
            <a:endParaRPr lang="en-US" sz="2000" dirty="0"/>
          </a:p>
          <a:p>
            <a:pPr marL="342900" indent="-342900" algn="l">
              <a:buFont typeface="Arial" charset="0"/>
              <a:buChar char="•"/>
            </a:pPr>
            <a:r>
              <a:rPr lang="en-US" sz="2000" dirty="0"/>
              <a:t>There is a </a:t>
            </a:r>
            <a:r>
              <a:rPr lang="en-US" sz="2000" dirty="0" smtClean="0"/>
              <a:t>1</a:t>
            </a:r>
            <a:r>
              <a:rPr lang="en-US" sz="2000" b="1" dirty="0" smtClean="0"/>
              <a:t>50MB </a:t>
            </a:r>
            <a:r>
              <a:rPr lang="en-US" sz="2000" b="1" dirty="0"/>
              <a:t>limit</a:t>
            </a:r>
            <a:r>
              <a:rPr lang="en-US" sz="2000" dirty="0"/>
              <a:t> on the final </a:t>
            </a:r>
            <a:r>
              <a:rPr lang="en-US" sz="2000" dirty="0" smtClean="0"/>
              <a:t>submission (but your PDF should be much less than this). </a:t>
            </a:r>
            <a:endParaRPr lang="en-US" sz="2000" dirty="0"/>
          </a:p>
          <a:p>
            <a:pPr marL="342900" indent="-342900" algn="l">
              <a:buFont typeface="Arial" charset="0"/>
              <a:buChar char="•"/>
            </a:pPr>
            <a:r>
              <a:rPr lang="en-US" sz="2000" dirty="0" smtClean="0"/>
              <a:t>Please </a:t>
            </a:r>
            <a:r>
              <a:rPr lang="en-US" sz="2000" dirty="0"/>
              <a:t>check that your submitted files are correct by downloading them again and checking that the content is </a:t>
            </a:r>
            <a:r>
              <a:rPr lang="en-US" sz="2000" dirty="0" smtClean="0"/>
              <a:t>correct</a:t>
            </a:r>
            <a:endParaRPr lang="en-US" sz="2000" dirty="0"/>
          </a:p>
        </p:txBody>
      </p:sp>
    </p:spTree>
    <p:extLst>
      <p:ext uri="{BB962C8B-B14F-4D97-AF65-F5344CB8AC3E}">
        <p14:creationId xmlns:p14="http://schemas.microsoft.com/office/powerpoint/2010/main" val="151925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143364" y="6882"/>
            <a:ext cx="7596554"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State space feedback control</a:t>
            </a:r>
          </a:p>
        </p:txBody>
      </p:sp>
      <p:sp>
        <p:nvSpPr>
          <p:cNvPr id="17" name="Rectangle 16"/>
          <p:cNvSpPr/>
          <p:nvPr/>
        </p:nvSpPr>
        <p:spPr>
          <a:xfrm>
            <a:off x="381005" y="795478"/>
            <a:ext cx="7114448" cy="400110"/>
          </a:xfrm>
          <a:prstGeom prst="rect">
            <a:avLst/>
          </a:prstGeom>
        </p:spPr>
        <p:txBody>
          <a:bodyPr wrap="none">
            <a:spAutoFit/>
          </a:bodyPr>
          <a:lstStyle/>
          <a:p>
            <a:pPr marL="342900" indent="-342900" algn="l">
              <a:buFont typeface="Arial"/>
              <a:buChar char="•"/>
            </a:pPr>
            <a:r>
              <a:rPr lang="en-US" sz="2000" dirty="0">
                <a:latin typeface="Arial" charset="0"/>
              </a:rPr>
              <a:t>State space model is described by the following equations</a:t>
            </a:r>
          </a:p>
        </p:txBody>
      </p:sp>
      <p:graphicFrame>
        <p:nvGraphicFramePr>
          <p:cNvPr id="23" name="Object 4"/>
          <p:cNvGraphicFramePr>
            <a:graphicFrameLocks noChangeAspect="1"/>
          </p:cNvGraphicFramePr>
          <p:nvPr>
            <p:extLst>
              <p:ext uri="{D42A27DB-BD31-4B8C-83A1-F6EECF244321}">
                <p14:modId xmlns:p14="http://schemas.microsoft.com/office/powerpoint/2010/main" val="583900557"/>
              </p:ext>
            </p:extLst>
          </p:nvPr>
        </p:nvGraphicFramePr>
        <p:xfrm>
          <a:off x="3039572" y="1334571"/>
          <a:ext cx="1924050" cy="388937"/>
        </p:xfrm>
        <a:graphic>
          <a:graphicData uri="http://schemas.openxmlformats.org/presentationml/2006/ole">
            <mc:AlternateContent xmlns:mc="http://schemas.openxmlformats.org/markup-compatibility/2006">
              <mc:Choice xmlns:v="urn:schemas-microsoft-com:vml" Requires="v">
                <p:oleObj spid="_x0000_s712063" name="Equation" r:id="rId3" imgW="914400" imgH="190500" progId="Equation.DSMT4">
                  <p:embed/>
                </p:oleObj>
              </mc:Choice>
              <mc:Fallback>
                <p:oleObj name="Equation" r:id="rId3" imgW="914400" imgH="190500" progId="Equation.DSMT4">
                  <p:embed/>
                  <p:pic>
                    <p:nvPicPr>
                      <p:cNvPr id="0" name=""/>
                      <p:cNvPicPr>
                        <a:picLocks noChangeAspect="1" noChangeArrowheads="1"/>
                      </p:cNvPicPr>
                      <p:nvPr/>
                    </p:nvPicPr>
                    <p:blipFill>
                      <a:blip r:embed="rId4"/>
                      <a:srcRect/>
                      <a:stretch>
                        <a:fillRect/>
                      </a:stretch>
                    </p:blipFill>
                    <p:spPr bwMode="auto">
                      <a:xfrm>
                        <a:off x="3039572" y="1334571"/>
                        <a:ext cx="1924050" cy="388937"/>
                      </a:xfrm>
                      <a:prstGeom prst="rect">
                        <a:avLst/>
                      </a:prstGeom>
                      <a:noFill/>
                      <a:ln>
                        <a:noFill/>
                      </a:ln>
                      <a:effectLst/>
                      <a:extLst/>
                    </p:spPr>
                  </p:pic>
                </p:oleObj>
              </mc:Fallback>
            </mc:AlternateContent>
          </a:graphicData>
        </a:graphic>
      </p:graphicFrame>
      <p:graphicFrame>
        <p:nvGraphicFramePr>
          <p:cNvPr id="25" name="Object 4"/>
          <p:cNvGraphicFramePr>
            <a:graphicFrameLocks noChangeAspect="1"/>
          </p:cNvGraphicFramePr>
          <p:nvPr>
            <p:extLst>
              <p:ext uri="{D42A27DB-BD31-4B8C-83A1-F6EECF244321}">
                <p14:modId xmlns:p14="http://schemas.microsoft.com/office/powerpoint/2010/main" val="1763878356"/>
              </p:ext>
            </p:extLst>
          </p:nvPr>
        </p:nvGraphicFramePr>
        <p:xfrm>
          <a:off x="3067414" y="1965517"/>
          <a:ext cx="1896208" cy="363537"/>
        </p:xfrm>
        <a:graphic>
          <a:graphicData uri="http://schemas.openxmlformats.org/presentationml/2006/ole">
            <mc:AlternateContent xmlns:mc="http://schemas.openxmlformats.org/markup-compatibility/2006">
              <mc:Choice xmlns:v="urn:schemas-microsoft-com:vml" Requires="v">
                <p:oleObj spid="_x0000_s712064" name="Equation" r:id="rId5" imgW="901700" imgH="177800" progId="Equation.DSMT4">
                  <p:embed/>
                </p:oleObj>
              </mc:Choice>
              <mc:Fallback>
                <p:oleObj name="Equation" r:id="rId5" imgW="901700" imgH="177800" progId="Equation.DSMT4">
                  <p:embed/>
                  <p:pic>
                    <p:nvPicPr>
                      <p:cNvPr id="0" name=""/>
                      <p:cNvPicPr>
                        <a:picLocks noChangeAspect="1" noChangeArrowheads="1"/>
                      </p:cNvPicPr>
                      <p:nvPr/>
                    </p:nvPicPr>
                    <p:blipFill>
                      <a:blip r:embed="rId6"/>
                      <a:srcRect/>
                      <a:stretch>
                        <a:fillRect/>
                      </a:stretch>
                    </p:blipFill>
                    <p:spPr bwMode="auto">
                      <a:xfrm>
                        <a:off x="3067414" y="1965517"/>
                        <a:ext cx="1896208" cy="363537"/>
                      </a:xfrm>
                      <a:prstGeom prst="rect">
                        <a:avLst/>
                      </a:prstGeom>
                      <a:noFill/>
                      <a:ln>
                        <a:noFill/>
                      </a:ln>
                      <a:effectLst/>
                      <a:extLst/>
                    </p:spPr>
                  </p:pic>
                </p:oleObj>
              </mc:Fallback>
            </mc:AlternateContent>
          </a:graphicData>
        </a:graphic>
      </p:graphicFrame>
      <p:pic>
        <p:nvPicPr>
          <p:cNvPr id="22" name="Picture 21" descr="StateSpaceBlockDiagra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98221" y="3595094"/>
            <a:ext cx="7363942" cy="2750145"/>
          </a:xfrm>
          <a:prstGeom prst="rect">
            <a:avLst/>
          </a:prstGeom>
        </p:spPr>
      </p:pic>
      <p:sp>
        <p:nvSpPr>
          <p:cNvPr id="24" name="Rectangle 23"/>
          <p:cNvSpPr/>
          <p:nvPr/>
        </p:nvSpPr>
        <p:spPr>
          <a:xfrm>
            <a:off x="381005" y="2571063"/>
            <a:ext cx="9112951" cy="400110"/>
          </a:xfrm>
          <a:prstGeom prst="rect">
            <a:avLst/>
          </a:prstGeom>
        </p:spPr>
        <p:txBody>
          <a:bodyPr wrap="square">
            <a:spAutoFit/>
          </a:bodyPr>
          <a:lstStyle/>
          <a:p>
            <a:pPr marL="342900" indent="-342900" algn="l">
              <a:buFont typeface="Arial"/>
              <a:buChar char="•"/>
            </a:pPr>
            <a:r>
              <a:rPr lang="en-US" sz="2000" dirty="0">
                <a:latin typeface="Arial" charset="0"/>
              </a:rPr>
              <a:t>Where in general we have a control input on the LHS as shown below </a:t>
            </a:r>
          </a:p>
        </p:txBody>
      </p:sp>
    </p:spTree>
    <p:extLst>
      <p:ext uri="{BB962C8B-B14F-4D97-AF65-F5344CB8AC3E}">
        <p14:creationId xmlns:p14="http://schemas.microsoft.com/office/powerpoint/2010/main" val="207586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4"/>
          <p:cNvGraphicFramePr>
            <a:graphicFrameLocks noChangeAspect="1"/>
          </p:cNvGraphicFramePr>
          <p:nvPr>
            <p:extLst/>
          </p:nvPr>
        </p:nvGraphicFramePr>
        <p:xfrm>
          <a:off x="3401653" y="776654"/>
          <a:ext cx="2084387" cy="388937"/>
        </p:xfrm>
        <a:graphic>
          <a:graphicData uri="http://schemas.openxmlformats.org/presentationml/2006/ole">
            <mc:AlternateContent xmlns:mc="http://schemas.openxmlformats.org/markup-compatibility/2006">
              <mc:Choice xmlns:v="urn:schemas-microsoft-com:vml" Requires="v">
                <p:oleObj spid="_x0000_s923850" name="Equation" r:id="rId3" imgW="914400" imgH="190500" progId="Equation.DSMT4">
                  <p:embed/>
                </p:oleObj>
              </mc:Choice>
              <mc:Fallback>
                <p:oleObj name="Equation" r:id="rId3" imgW="914400" imgH="190500" progId="Equation.DSMT4">
                  <p:embed/>
                  <p:pic>
                    <p:nvPicPr>
                      <p:cNvPr id="0" name=""/>
                      <p:cNvPicPr>
                        <a:picLocks noChangeAspect="1" noChangeArrowheads="1"/>
                      </p:cNvPicPr>
                      <p:nvPr/>
                    </p:nvPicPr>
                    <p:blipFill>
                      <a:blip r:embed="rId4"/>
                      <a:srcRect/>
                      <a:stretch>
                        <a:fillRect/>
                      </a:stretch>
                    </p:blipFill>
                    <p:spPr bwMode="auto">
                      <a:xfrm>
                        <a:off x="3401653" y="776654"/>
                        <a:ext cx="2084387" cy="388937"/>
                      </a:xfrm>
                      <a:prstGeom prst="rect">
                        <a:avLst/>
                      </a:prstGeom>
                      <a:noFill/>
                      <a:ln>
                        <a:noFill/>
                      </a:ln>
                      <a:effectLst/>
                      <a:extLst/>
                    </p:spPr>
                  </p:pic>
                </p:oleObj>
              </mc:Fallback>
            </mc:AlternateContent>
          </a:graphicData>
        </a:graphic>
      </p:graphicFrame>
      <p:graphicFrame>
        <p:nvGraphicFramePr>
          <p:cNvPr id="8" name="Object 4"/>
          <p:cNvGraphicFramePr>
            <a:graphicFrameLocks noChangeAspect="1"/>
          </p:cNvGraphicFramePr>
          <p:nvPr>
            <p:extLst/>
          </p:nvPr>
        </p:nvGraphicFramePr>
        <p:xfrm>
          <a:off x="3454706" y="1347009"/>
          <a:ext cx="2054225" cy="363537"/>
        </p:xfrm>
        <a:graphic>
          <a:graphicData uri="http://schemas.openxmlformats.org/presentationml/2006/ole">
            <mc:AlternateContent xmlns:mc="http://schemas.openxmlformats.org/markup-compatibility/2006">
              <mc:Choice xmlns:v="urn:schemas-microsoft-com:vml" Requires="v">
                <p:oleObj spid="_x0000_s923851" name="Equation" r:id="rId5" imgW="901700" imgH="177800" progId="Equation.3">
                  <p:embed/>
                </p:oleObj>
              </mc:Choice>
              <mc:Fallback>
                <p:oleObj name="Equation" r:id="rId5" imgW="901700" imgH="177800" progId="Equation.3">
                  <p:embed/>
                  <p:pic>
                    <p:nvPicPr>
                      <p:cNvPr id="0" name=""/>
                      <p:cNvPicPr>
                        <a:picLocks noChangeAspect="1" noChangeArrowheads="1"/>
                      </p:cNvPicPr>
                      <p:nvPr/>
                    </p:nvPicPr>
                    <p:blipFill>
                      <a:blip r:embed="rId6"/>
                      <a:srcRect/>
                      <a:stretch>
                        <a:fillRect/>
                      </a:stretch>
                    </p:blipFill>
                    <p:spPr bwMode="auto">
                      <a:xfrm>
                        <a:off x="3454706" y="1347009"/>
                        <a:ext cx="2054225" cy="363537"/>
                      </a:xfrm>
                      <a:prstGeom prst="rect">
                        <a:avLst/>
                      </a:prstGeom>
                      <a:noFill/>
                      <a:ln>
                        <a:noFill/>
                      </a:ln>
                      <a:effectLst/>
                      <a:extLst/>
                    </p:spPr>
                  </p:pic>
                </p:oleObj>
              </mc:Fallback>
            </mc:AlternateContent>
          </a:graphicData>
        </a:graphic>
      </p:graphicFrame>
      <p:sp>
        <p:nvSpPr>
          <p:cNvPr id="9" name="Title 1"/>
          <p:cNvSpPr txBox="1">
            <a:spLocks/>
          </p:cNvSpPr>
          <p:nvPr/>
        </p:nvSpPr>
        <p:spPr>
          <a:xfrm>
            <a:off x="825894" y="6882"/>
            <a:ext cx="8229600" cy="602718"/>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Simulink simulation of a state space model</a:t>
            </a:r>
            <a:endParaRPr lang="en-US" sz="3200" b="1" dirty="0">
              <a:latin typeface="Arial" charset="0"/>
            </a:endParaRPr>
          </a:p>
        </p:txBody>
      </p:sp>
      <p:pic>
        <p:nvPicPr>
          <p:cNvPr id="11" name="Picture 10"/>
          <p:cNvPicPr/>
          <p:nvPr/>
        </p:nvPicPr>
        <p:blipFill rotWithShape="1">
          <a:blip r:embed="rId7"/>
          <a:srcRect l="14190" t="14628" r="26386" b="32394"/>
          <a:stretch/>
        </p:blipFill>
        <p:spPr bwMode="auto">
          <a:xfrm>
            <a:off x="0" y="1710546"/>
            <a:ext cx="9906000" cy="5147453"/>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111689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143364" y="6882"/>
            <a:ext cx="7596554"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State space feedback control</a:t>
            </a:r>
          </a:p>
        </p:txBody>
      </p:sp>
      <p:sp>
        <p:nvSpPr>
          <p:cNvPr id="6" name="Rectangle 5"/>
          <p:cNvSpPr/>
          <p:nvPr/>
        </p:nvSpPr>
        <p:spPr>
          <a:xfrm>
            <a:off x="214489" y="609600"/>
            <a:ext cx="9471377" cy="1323439"/>
          </a:xfrm>
          <a:prstGeom prst="rect">
            <a:avLst/>
          </a:prstGeom>
        </p:spPr>
        <p:txBody>
          <a:bodyPr wrap="square">
            <a:spAutoFit/>
          </a:bodyPr>
          <a:lstStyle/>
          <a:p>
            <a:pPr marL="342900" indent="-342900" algn="l">
              <a:buFont typeface="Arial"/>
              <a:buChar char="•"/>
            </a:pPr>
            <a:r>
              <a:rPr lang="en-US" sz="2000" dirty="0">
                <a:latin typeface="Arial" charset="0"/>
              </a:rPr>
              <a:t>To implement feedback control of this system we must use some form of feedback in the system</a:t>
            </a:r>
          </a:p>
          <a:p>
            <a:pPr marL="342900" indent="-342900" algn="l">
              <a:buFont typeface="Arial"/>
              <a:buChar char="•"/>
            </a:pPr>
            <a:r>
              <a:rPr lang="en-US" sz="2000" dirty="0">
                <a:latin typeface="Arial" charset="0"/>
              </a:rPr>
              <a:t>One option is to use state feedback</a:t>
            </a:r>
          </a:p>
          <a:p>
            <a:pPr marL="342900" indent="-342900" algn="l">
              <a:buFont typeface="Arial"/>
              <a:buChar char="•"/>
            </a:pPr>
            <a:r>
              <a:rPr lang="en-US" sz="2000" dirty="0">
                <a:latin typeface="Arial" charset="0"/>
              </a:rPr>
              <a:t>This is represented by the expression</a:t>
            </a:r>
          </a:p>
        </p:txBody>
      </p:sp>
      <p:graphicFrame>
        <p:nvGraphicFramePr>
          <p:cNvPr id="20" name="Object 4"/>
          <p:cNvGraphicFramePr>
            <a:graphicFrameLocks noChangeAspect="1"/>
          </p:cNvGraphicFramePr>
          <p:nvPr>
            <p:extLst>
              <p:ext uri="{D42A27DB-BD31-4B8C-83A1-F6EECF244321}">
                <p14:modId xmlns:p14="http://schemas.microsoft.com/office/powerpoint/2010/main" val="86695147"/>
              </p:ext>
            </p:extLst>
          </p:nvPr>
        </p:nvGraphicFramePr>
        <p:xfrm>
          <a:off x="5309068" y="1555815"/>
          <a:ext cx="1333500" cy="312738"/>
        </p:xfrm>
        <a:graphic>
          <a:graphicData uri="http://schemas.openxmlformats.org/presentationml/2006/ole">
            <mc:AlternateContent xmlns:mc="http://schemas.openxmlformats.org/markup-compatibility/2006">
              <mc:Choice xmlns:v="urn:schemas-microsoft-com:vml" Requires="v">
                <p:oleObj spid="_x0000_s712906" name="Equation" r:id="rId3" imgW="635000" imgH="152400" progId="Equation.DSMT4">
                  <p:embed/>
                </p:oleObj>
              </mc:Choice>
              <mc:Fallback>
                <p:oleObj name="Equation" r:id="rId3" imgW="635000" imgH="152400" progId="Equation.DSMT4">
                  <p:embed/>
                  <p:pic>
                    <p:nvPicPr>
                      <p:cNvPr id="0" name=""/>
                      <p:cNvPicPr>
                        <a:picLocks noChangeAspect="1" noChangeArrowheads="1"/>
                      </p:cNvPicPr>
                      <p:nvPr/>
                    </p:nvPicPr>
                    <p:blipFill>
                      <a:blip r:embed="rId4"/>
                      <a:srcRect/>
                      <a:stretch>
                        <a:fillRect/>
                      </a:stretch>
                    </p:blipFill>
                    <p:spPr bwMode="auto">
                      <a:xfrm>
                        <a:off x="5309068" y="1555815"/>
                        <a:ext cx="1333500" cy="312738"/>
                      </a:xfrm>
                      <a:prstGeom prst="rect">
                        <a:avLst/>
                      </a:prstGeom>
                      <a:noFill/>
                      <a:ln>
                        <a:noFill/>
                      </a:ln>
                      <a:effectLst/>
                      <a:extLst/>
                    </p:spPr>
                  </p:pic>
                </p:oleObj>
              </mc:Fallback>
            </mc:AlternateContent>
          </a:graphicData>
        </a:graphic>
      </p:graphicFrame>
      <p:sp>
        <p:nvSpPr>
          <p:cNvPr id="21" name="Rectangle 20"/>
          <p:cNvSpPr/>
          <p:nvPr/>
        </p:nvSpPr>
        <p:spPr>
          <a:xfrm>
            <a:off x="281089" y="2037596"/>
            <a:ext cx="8546822" cy="1015663"/>
          </a:xfrm>
          <a:prstGeom prst="rect">
            <a:avLst/>
          </a:prstGeom>
        </p:spPr>
        <p:txBody>
          <a:bodyPr wrap="square">
            <a:spAutoFit/>
          </a:bodyPr>
          <a:lstStyle/>
          <a:p>
            <a:pPr marL="342900" indent="-342900" algn="l">
              <a:buFont typeface="Arial"/>
              <a:buChar char="•"/>
            </a:pPr>
            <a:r>
              <a:rPr lang="en-US" sz="2000" dirty="0">
                <a:latin typeface="Arial" charset="0"/>
              </a:rPr>
              <a:t>The feedback matrix K represents feedback gain of the system state and R(t) represent a reference </a:t>
            </a:r>
            <a:r>
              <a:rPr lang="en-US" sz="2000" dirty="0" smtClean="0">
                <a:latin typeface="Arial" charset="0"/>
              </a:rPr>
              <a:t>input</a:t>
            </a:r>
          </a:p>
          <a:p>
            <a:pPr marL="342900" indent="-342900" algn="l">
              <a:buFont typeface="Arial" charset="0"/>
              <a:buChar char="•"/>
            </a:pPr>
            <a:r>
              <a:rPr lang="en-US" sz="2000" dirty="0">
                <a:latin typeface="Arial" charset="0"/>
              </a:rPr>
              <a:t>The state feedback path is depicted in </a:t>
            </a:r>
            <a:r>
              <a:rPr lang="en-US" sz="2000" dirty="0" smtClean="0">
                <a:latin typeface="Arial" charset="0"/>
              </a:rPr>
              <a:t>red</a:t>
            </a:r>
            <a:endParaRPr lang="en-US" sz="2000" dirty="0">
              <a:latin typeface="Arial" charset="0"/>
            </a:endParaRPr>
          </a:p>
        </p:txBody>
      </p:sp>
      <p:pic>
        <p:nvPicPr>
          <p:cNvPr id="3" name="Picture 2" descr="StateFeedbackControl.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2532" y="3157816"/>
            <a:ext cx="8381636" cy="3700185"/>
          </a:xfrm>
          <a:prstGeom prst="rect">
            <a:avLst/>
          </a:prstGeom>
        </p:spPr>
      </p:pic>
    </p:spTree>
    <p:extLst>
      <p:ext uri="{BB962C8B-B14F-4D97-AF65-F5344CB8AC3E}">
        <p14:creationId xmlns:p14="http://schemas.microsoft.com/office/powerpoint/2010/main" val="102639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2"/>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143364" y="6882"/>
            <a:ext cx="7596554"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State space feedback control</a:t>
            </a:r>
          </a:p>
        </p:txBody>
      </p:sp>
      <p:graphicFrame>
        <p:nvGraphicFramePr>
          <p:cNvPr id="8" name="Object 4"/>
          <p:cNvGraphicFramePr>
            <a:graphicFrameLocks noChangeAspect="1"/>
          </p:cNvGraphicFramePr>
          <p:nvPr>
            <p:extLst/>
          </p:nvPr>
        </p:nvGraphicFramePr>
        <p:xfrm>
          <a:off x="731838" y="1304925"/>
          <a:ext cx="2297112" cy="414338"/>
        </p:xfrm>
        <a:graphic>
          <a:graphicData uri="http://schemas.openxmlformats.org/presentationml/2006/ole">
            <mc:AlternateContent xmlns:mc="http://schemas.openxmlformats.org/markup-compatibility/2006">
              <mc:Choice xmlns:v="urn:schemas-microsoft-com:vml" Requires="v">
                <p:oleObj spid="_x0000_s1018482" name="Equation" r:id="rId3" imgW="1092200" imgH="203200" progId="Equation.DSMT4">
                  <p:embed/>
                </p:oleObj>
              </mc:Choice>
              <mc:Fallback>
                <p:oleObj name="Equation" r:id="rId3" imgW="1092200" imgH="203200" progId="Equation.DSMT4">
                  <p:embed/>
                  <p:pic>
                    <p:nvPicPr>
                      <p:cNvPr id="0" name=""/>
                      <p:cNvPicPr>
                        <a:picLocks noChangeAspect="1" noChangeArrowheads="1"/>
                      </p:cNvPicPr>
                      <p:nvPr/>
                    </p:nvPicPr>
                    <p:blipFill>
                      <a:blip r:embed="rId4"/>
                      <a:srcRect/>
                      <a:stretch>
                        <a:fillRect/>
                      </a:stretch>
                    </p:blipFill>
                    <p:spPr bwMode="auto">
                      <a:xfrm>
                        <a:off x="731838" y="1304925"/>
                        <a:ext cx="2297112" cy="414338"/>
                      </a:xfrm>
                      <a:prstGeom prst="rect">
                        <a:avLst/>
                      </a:prstGeom>
                      <a:noFill/>
                      <a:ln>
                        <a:noFill/>
                      </a:ln>
                      <a:effectLst/>
                      <a:extLst/>
                    </p:spPr>
                  </p:pic>
                </p:oleObj>
              </mc:Fallback>
            </mc:AlternateContent>
          </a:graphicData>
        </a:graphic>
      </p:graphicFrame>
      <p:graphicFrame>
        <p:nvGraphicFramePr>
          <p:cNvPr id="9" name="Object 4"/>
          <p:cNvGraphicFramePr>
            <a:graphicFrameLocks noChangeAspect="1"/>
          </p:cNvGraphicFramePr>
          <p:nvPr>
            <p:extLst/>
          </p:nvPr>
        </p:nvGraphicFramePr>
        <p:xfrm>
          <a:off x="3238360" y="1382554"/>
          <a:ext cx="1763713" cy="336550"/>
        </p:xfrm>
        <a:graphic>
          <a:graphicData uri="http://schemas.openxmlformats.org/presentationml/2006/ole">
            <mc:AlternateContent xmlns:mc="http://schemas.openxmlformats.org/markup-compatibility/2006">
              <mc:Choice xmlns:v="urn:schemas-microsoft-com:vml" Requires="v">
                <p:oleObj spid="_x0000_s1018483" name="Equation" r:id="rId5" imgW="838200" imgH="165100" progId="Equation.DSMT4">
                  <p:embed/>
                </p:oleObj>
              </mc:Choice>
              <mc:Fallback>
                <p:oleObj name="Equation" r:id="rId5" imgW="838200" imgH="165100" progId="Equation.DSMT4">
                  <p:embed/>
                  <p:pic>
                    <p:nvPicPr>
                      <p:cNvPr id="0" name=""/>
                      <p:cNvPicPr>
                        <a:picLocks noChangeAspect="1" noChangeArrowheads="1"/>
                      </p:cNvPicPr>
                      <p:nvPr/>
                    </p:nvPicPr>
                    <p:blipFill>
                      <a:blip r:embed="rId6"/>
                      <a:srcRect/>
                      <a:stretch>
                        <a:fillRect/>
                      </a:stretch>
                    </p:blipFill>
                    <p:spPr bwMode="auto">
                      <a:xfrm>
                        <a:off x="3238360" y="1382554"/>
                        <a:ext cx="1763713" cy="336550"/>
                      </a:xfrm>
                      <a:prstGeom prst="rect">
                        <a:avLst/>
                      </a:prstGeom>
                      <a:noFill/>
                      <a:ln>
                        <a:noFill/>
                      </a:ln>
                      <a:effectLst/>
                      <a:extLst/>
                    </p:spPr>
                  </p:pic>
                </p:oleObj>
              </mc:Fallback>
            </mc:AlternateContent>
          </a:graphicData>
        </a:graphic>
      </p:graphicFrame>
      <p:graphicFrame>
        <p:nvGraphicFramePr>
          <p:cNvPr id="10" name="Object 4"/>
          <p:cNvGraphicFramePr>
            <a:graphicFrameLocks noChangeAspect="1"/>
          </p:cNvGraphicFramePr>
          <p:nvPr>
            <p:extLst/>
          </p:nvPr>
        </p:nvGraphicFramePr>
        <p:xfrm>
          <a:off x="5145089" y="1292226"/>
          <a:ext cx="1844675" cy="569913"/>
        </p:xfrm>
        <a:graphic>
          <a:graphicData uri="http://schemas.openxmlformats.org/presentationml/2006/ole">
            <mc:AlternateContent xmlns:mc="http://schemas.openxmlformats.org/markup-compatibility/2006">
              <mc:Choice xmlns:v="urn:schemas-microsoft-com:vml" Requires="v">
                <p:oleObj spid="_x0000_s1018484" name="Equation" r:id="rId7" imgW="876300" imgH="279400" progId="Equation.3">
                  <p:embed/>
                </p:oleObj>
              </mc:Choice>
              <mc:Fallback>
                <p:oleObj name="Equation" r:id="rId7" imgW="876300" imgH="279400" progId="Equation.3">
                  <p:embed/>
                  <p:pic>
                    <p:nvPicPr>
                      <p:cNvPr id="0" name=""/>
                      <p:cNvPicPr>
                        <a:picLocks noChangeAspect="1" noChangeArrowheads="1"/>
                      </p:cNvPicPr>
                      <p:nvPr/>
                    </p:nvPicPr>
                    <p:blipFill>
                      <a:blip r:embed="rId8"/>
                      <a:srcRect/>
                      <a:stretch>
                        <a:fillRect/>
                      </a:stretch>
                    </p:blipFill>
                    <p:spPr bwMode="auto">
                      <a:xfrm>
                        <a:off x="5145089" y="1292226"/>
                        <a:ext cx="1844675" cy="569913"/>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nvPr>
        </p:nvGraphicFramePr>
        <p:xfrm>
          <a:off x="908050" y="2898775"/>
          <a:ext cx="2192338" cy="571500"/>
        </p:xfrm>
        <a:graphic>
          <a:graphicData uri="http://schemas.openxmlformats.org/presentationml/2006/ole">
            <mc:AlternateContent xmlns:mc="http://schemas.openxmlformats.org/markup-compatibility/2006">
              <mc:Choice xmlns:v="urn:schemas-microsoft-com:vml" Requires="v">
                <p:oleObj spid="_x0000_s1018485" name="Equation" r:id="rId9" imgW="1041400" imgH="279400" progId="Equation.3">
                  <p:embed/>
                </p:oleObj>
              </mc:Choice>
              <mc:Fallback>
                <p:oleObj name="Equation" r:id="rId9" imgW="1041400" imgH="279400" progId="Equation.3">
                  <p:embed/>
                  <p:pic>
                    <p:nvPicPr>
                      <p:cNvPr id="0" name=""/>
                      <p:cNvPicPr>
                        <a:picLocks noChangeAspect="1" noChangeArrowheads="1"/>
                      </p:cNvPicPr>
                      <p:nvPr/>
                    </p:nvPicPr>
                    <p:blipFill>
                      <a:blip r:embed="rId10"/>
                      <a:srcRect/>
                      <a:stretch>
                        <a:fillRect/>
                      </a:stretch>
                    </p:blipFill>
                    <p:spPr bwMode="auto">
                      <a:xfrm>
                        <a:off x="908050" y="2898775"/>
                        <a:ext cx="2192338" cy="571500"/>
                      </a:xfrm>
                      <a:prstGeom prst="rect">
                        <a:avLst/>
                      </a:prstGeom>
                      <a:noFill/>
                      <a:ln>
                        <a:noFill/>
                      </a:ln>
                      <a:effectLst/>
                      <a:extLst/>
                    </p:spPr>
                  </p:pic>
                </p:oleObj>
              </mc:Fallback>
            </mc:AlternateContent>
          </a:graphicData>
        </a:graphic>
      </p:graphicFrame>
      <p:sp>
        <p:nvSpPr>
          <p:cNvPr id="12" name="Rectangle 11"/>
          <p:cNvSpPr/>
          <p:nvPr/>
        </p:nvSpPr>
        <p:spPr>
          <a:xfrm>
            <a:off x="528493" y="2357636"/>
            <a:ext cx="7710126" cy="400110"/>
          </a:xfrm>
          <a:prstGeom prst="rect">
            <a:avLst/>
          </a:prstGeom>
        </p:spPr>
        <p:txBody>
          <a:bodyPr wrap="square">
            <a:spAutoFit/>
          </a:bodyPr>
          <a:lstStyle/>
          <a:p>
            <a:pPr marL="342900" indent="-342900" algn="l">
              <a:buFont typeface="Arial"/>
              <a:buChar char="•"/>
            </a:pPr>
            <a:r>
              <a:rPr lang="en-US" sz="2000" dirty="0">
                <a:latin typeface="Arial" charset="0"/>
              </a:rPr>
              <a:t>Looking at the the expression</a:t>
            </a:r>
          </a:p>
        </p:txBody>
      </p:sp>
      <p:sp>
        <p:nvSpPr>
          <p:cNvPr id="18" name="Rectangle 17"/>
          <p:cNvSpPr/>
          <p:nvPr/>
        </p:nvSpPr>
        <p:spPr>
          <a:xfrm>
            <a:off x="528493" y="3467140"/>
            <a:ext cx="7956024" cy="707886"/>
          </a:xfrm>
          <a:prstGeom prst="rect">
            <a:avLst/>
          </a:prstGeom>
        </p:spPr>
        <p:txBody>
          <a:bodyPr wrap="square">
            <a:spAutoFit/>
          </a:bodyPr>
          <a:lstStyle/>
          <a:p>
            <a:pPr marL="342900" indent="-342900" algn="l">
              <a:buFont typeface="Arial"/>
              <a:buChar char="•"/>
            </a:pPr>
            <a:r>
              <a:rPr lang="en-US" sz="2000" dirty="0">
                <a:latin typeface="Arial" charset="0"/>
              </a:rPr>
              <a:t>we see than the close- loop stability now depends on eigenvalues </a:t>
            </a:r>
            <a:r>
              <a:rPr lang="en-US" sz="2000" dirty="0" err="1">
                <a:latin typeface="Arial" charset="0"/>
              </a:rPr>
              <a:t>λ</a:t>
            </a:r>
            <a:r>
              <a:rPr lang="en-US" sz="2000" dirty="0">
                <a:latin typeface="Arial" charset="0"/>
              </a:rPr>
              <a:t> given by the characteristic equation</a:t>
            </a:r>
          </a:p>
        </p:txBody>
      </p:sp>
      <p:sp>
        <p:nvSpPr>
          <p:cNvPr id="19" name="Rectangle 18"/>
          <p:cNvSpPr/>
          <p:nvPr/>
        </p:nvSpPr>
        <p:spPr>
          <a:xfrm>
            <a:off x="528494" y="609601"/>
            <a:ext cx="2713343" cy="400110"/>
          </a:xfrm>
          <a:prstGeom prst="rect">
            <a:avLst/>
          </a:prstGeom>
        </p:spPr>
        <p:txBody>
          <a:bodyPr wrap="square">
            <a:spAutoFit/>
          </a:bodyPr>
          <a:lstStyle/>
          <a:p>
            <a:pPr marL="342900" indent="-342900" algn="l">
              <a:buFont typeface="Arial"/>
              <a:buChar char="•"/>
            </a:pPr>
            <a:r>
              <a:rPr lang="en-US" sz="2000" dirty="0">
                <a:latin typeface="Arial" charset="0"/>
              </a:rPr>
              <a:t>Substituting in</a:t>
            </a:r>
          </a:p>
        </p:txBody>
      </p:sp>
      <p:graphicFrame>
        <p:nvGraphicFramePr>
          <p:cNvPr id="20" name="Object 4"/>
          <p:cNvGraphicFramePr>
            <a:graphicFrameLocks noChangeAspect="1"/>
          </p:cNvGraphicFramePr>
          <p:nvPr>
            <p:extLst>
              <p:ext uri="{D42A27DB-BD31-4B8C-83A1-F6EECF244321}">
                <p14:modId xmlns:p14="http://schemas.microsoft.com/office/powerpoint/2010/main" val="1091422963"/>
              </p:ext>
            </p:extLst>
          </p:nvPr>
        </p:nvGraphicFramePr>
        <p:xfrm>
          <a:off x="2786716" y="650032"/>
          <a:ext cx="1333500" cy="339725"/>
        </p:xfrm>
        <a:graphic>
          <a:graphicData uri="http://schemas.openxmlformats.org/presentationml/2006/ole">
            <mc:AlternateContent xmlns:mc="http://schemas.openxmlformats.org/markup-compatibility/2006">
              <mc:Choice xmlns:v="urn:schemas-microsoft-com:vml" Requires="v">
                <p:oleObj spid="_x0000_s1018486" name="Equation" r:id="rId11" imgW="635000" imgH="165100" progId="Equation.3">
                  <p:embed/>
                </p:oleObj>
              </mc:Choice>
              <mc:Fallback>
                <p:oleObj name="Equation" r:id="rId11" imgW="635000" imgH="165100" progId="Equation.3">
                  <p:embed/>
                  <p:pic>
                    <p:nvPicPr>
                      <p:cNvPr id="0" name=""/>
                      <p:cNvPicPr>
                        <a:picLocks noChangeAspect="1" noChangeArrowheads="1"/>
                      </p:cNvPicPr>
                      <p:nvPr/>
                    </p:nvPicPr>
                    <p:blipFill>
                      <a:blip r:embed="rId12"/>
                      <a:srcRect/>
                      <a:stretch>
                        <a:fillRect/>
                      </a:stretch>
                    </p:blipFill>
                    <p:spPr bwMode="auto">
                      <a:xfrm>
                        <a:off x="2786716" y="650032"/>
                        <a:ext cx="1333500" cy="339725"/>
                      </a:xfrm>
                      <a:prstGeom prst="rect">
                        <a:avLst/>
                      </a:prstGeom>
                      <a:noFill/>
                      <a:ln>
                        <a:noFill/>
                      </a:ln>
                      <a:effectLst/>
                      <a:extLst/>
                    </p:spPr>
                  </p:pic>
                </p:oleObj>
              </mc:Fallback>
            </mc:AlternateContent>
          </a:graphicData>
        </a:graphic>
      </p:graphicFrame>
      <p:graphicFrame>
        <p:nvGraphicFramePr>
          <p:cNvPr id="22" name="Object 4"/>
          <p:cNvGraphicFramePr>
            <a:graphicFrameLocks noChangeAspect="1"/>
          </p:cNvGraphicFramePr>
          <p:nvPr>
            <p:extLst/>
          </p:nvPr>
        </p:nvGraphicFramePr>
        <p:xfrm>
          <a:off x="798514" y="1874839"/>
          <a:ext cx="2244725" cy="363537"/>
        </p:xfrm>
        <a:graphic>
          <a:graphicData uri="http://schemas.openxmlformats.org/presentationml/2006/ole">
            <mc:AlternateContent xmlns:mc="http://schemas.openxmlformats.org/markup-compatibility/2006">
              <mc:Choice xmlns:v="urn:schemas-microsoft-com:vml" Requires="v">
                <p:oleObj spid="_x0000_s1018487" name="Equation" r:id="rId13" imgW="1066800" imgH="177800" progId="Equation.DSMT4">
                  <p:embed/>
                </p:oleObj>
              </mc:Choice>
              <mc:Fallback>
                <p:oleObj name="Equation" r:id="rId13" imgW="1066800" imgH="177800" progId="Equation.DSMT4">
                  <p:embed/>
                  <p:pic>
                    <p:nvPicPr>
                      <p:cNvPr id="0" name=""/>
                      <p:cNvPicPr>
                        <a:picLocks noChangeAspect="1" noChangeArrowheads="1"/>
                      </p:cNvPicPr>
                      <p:nvPr/>
                    </p:nvPicPr>
                    <p:blipFill>
                      <a:blip r:embed="rId14"/>
                      <a:srcRect/>
                      <a:stretch>
                        <a:fillRect/>
                      </a:stretch>
                    </p:blipFill>
                    <p:spPr bwMode="auto">
                      <a:xfrm>
                        <a:off x="798514" y="1874839"/>
                        <a:ext cx="2244725" cy="363537"/>
                      </a:xfrm>
                      <a:prstGeom prst="rect">
                        <a:avLst/>
                      </a:prstGeom>
                      <a:noFill/>
                      <a:ln>
                        <a:noFill/>
                      </a:ln>
                      <a:effectLst/>
                      <a:extLst/>
                    </p:spPr>
                  </p:pic>
                </p:oleObj>
              </mc:Fallback>
            </mc:AlternateContent>
          </a:graphicData>
        </a:graphic>
      </p:graphicFrame>
      <p:graphicFrame>
        <p:nvGraphicFramePr>
          <p:cNvPr id="24" name="Object 4"/>
          <p:cNvGraphicFramePr>
            <a:graphicFrameLocks noChangeAspect="1"/>
          </p:cNvGraphicFramePr>
          <p:nvPr>
            <p:extLst/>
          </p:nvPr>
        </p:nvGraphicFramePr>
        <p:xfrm>
          <a:off x="3355976" y="1901825"/>
          <a:ext cx="1789113" cy="336550"/>
        </p:xfrm>
        <a:graphic>
          <a:graphicData uri="http://schemas.openxmlformats.org/presentationml/2006/ole">
            <mc:AlternateContent xmlns:mc="http://schemas.openxmlformats.org/markup-compatibility/2006">
              <mc:Choice xmlns:v="urn:schemas-microsoft-com:vml" Requires="v">
                <p:oleObj spid="_x0000_s1018488" name="Equation" r:id="rId15" imgW="850900" imgH="165100" progId="Equation.DSMT4">
                  <p:embed/>
                </p:oleObj>
              </mc:Choice>
              <mc:Fallback>
                <p:oleObj name="Equation" r:id="rId15" imgW="850900" imgH="165100" progId="Equation.DSMT4">
                  <p:embed/>
                  <p:pic>
                    <p:nvPicPr>
                      <p:cNvPr id="0" name=""/>
                      <p:cNvPicPr>
                        <a:picLocks noChangeAspect="1" noChangeArrowheads="1"/>
                      </p:cNvPicPr>
                      <p:nvPr/>
                    </p:nvPicPr>
                    <p:blipFill>
                      <a:blip r:embed="rId16"/>
                      <a:srcRect/>
                      <a:stretch>
                        <a:fillRect/>
                      </a:stretch>
                    </p:blipFill>
                    <p:spPr bwMode="auto">
                      <a:xfrm>
                        <a:off x="3355976" y="1901825"/>
                        <a:ext cx="1789113" cy="336550"/>
                      </a:xfrm>
                      <a:prstGeom prst="rect">
                        <a:avLst/>
                      </a:prstGeom>
                      <a:noFill/>
                      <a:ln>
                        <a:noFill/>
                      </a:ln>
                      <a:effectLst/>
                      <a:extLst/>
                    </p:spPr>
                  </p:pic>
                </p:oleObj>
              </mc:Fallback>
            </mc:AlternateContent>
          </a:graphicData>
        </a:graphic>
      </p:graphicFrame>
      <p:graphicFrame>
        <p:nvGraphicFramePr>
          <p:cNvPr id="26" name="Object 4"/>
          <p:cNvGraphicFramePr>
            <a:graphicFrameLocks noChangeAspect="1"/>
          </p:cNvGraphicFramePr>
          <p:nvPr>
            <p:extLst/>
          </p:nvPr>
        </p:nvGraphicFramePr>
        <p:xfrm>
          <a:off x="5106988" y="1836739"/>
          <a:ext cx="1897062" cy="542925"/>
        </p:xfrm>
        <a:graphic>
          <a:graphicData uri="http://schemas.openxmlformats.org/presentationml/2006/ole">
            <mc:AlternateContent xmlns:mc="http://schemas.openxmlformats.org/markup-compatibility/2006">
              <mc:Choice xmlns:v="urn:schemas-microsoft-com:vml" Requires="v">
                <p:oleObj spid="_x0000_s1018489" name="Equation" r:id="rId17" imgW="901700" imgH="266700" progId="Equation.DSMT4">
                  <p:embed/>
                </p:oleObj>
              </mc:Choice>
              <mc:Fallback>
                <p:oleObj name="Equation" r:id="rId17" imgW="901700" imgH="266700" progId="Equation.DSMT4">
                  <p:embed/>
                  <p:pic>
                    <p:nvPicPr>
                      <p:cNvPr id="0" name=""/>
                      <p:cNvPicPr>
                        <a:picLocks noChangeAspect="1" noChangeArrowheads="1"/>
                      </p:cNvPicPr>
                      <p:nvPr/>
                    </p:nvPicPr>
                    <p:blipFill>
                      <a:blip r:embed="rId18"/>
                      <a:srcRect/>
                      <a:stretch>
                        <a:fillRect/>
                      </a:stretch>
                    </p:blipFill>
                    <p:spPr bwMode="auto">
                      <a:xfrm>
                        <a:off x="5106988" y="1836739"/>
                        <a:ext cx="1897062" cy="542925"/>
                      </a:xfrm>
                      <a:prstGeom prst="rect">
                        <a:avLst/>
                      </a:prstGeom>
                      <a:noFill/>
                      <a:ln>
                        <a:noFill/>
                      </a:ln>
                      <a:effectLst/>
                      <a:extLst/>
                    </p:spPr>
                  </p:pic>
                </p:oleObj>
              </mc:Fallback>
            </mc:AlternateContent>
          </a:graphicData>
        </a:graphic>
      </p:graphicFrame>
      <p:sp>
        <p:nvSpPr>
          <p:cNvPr id="27" name="Rectangle 26"/>
          <p:cNvSpPr/>
          <p:nvPr/>
        </p:nvSpPr>
        <p:spPr>
          <a:xfrm>
            <a:off x="455876" y="5237204"/>
            <a:ext cx="7956024" cy="707886"/>
          </a:xfrm>
          <a:prstGeom prst="rect">
            <a:avLst/>
          </a:prstGeom>
        </p:spPr>
        <p:txBody>
          <a:bodyPr wrap="square">
            <a:spAutoFit/>
          </a:bodyPr>
          <a:lstStyle/>
          <a:p>
            <a:pPr marL="342900" indent="-342900" algn="l">
              <a:buFont typeface="Arial"/>
              <a:buChar char="•"/>
            </a:pPr>
            <a:r>
              <a:rPr lang="en-US" sz="2000" dirty="0">
                <a:latin typeface="Arial" charset="0"/>
              </a:rPr>
              <a:t>Thus we can influence the location of the eigenvalues  of the system by changing the gain matrix K</a:t>
            </a:r>
          </a:p>
        </p:txBody>
      </p:sp>
      <p:graphicFrame>
        <p:nvGraphicFramePr>
          <p:cNvPr id="28" name="Object 4"/>
          <p:cNvGraphicFramePr>
            <a:graphicFrameLocks noChangeAspect="1"/>
          </p:cNvGraphicFramePr>
          <p:nvPr>
            <p:extLst/>
          </p:nvPr>
        </p:nvGraphicFramePr>
        <p:xfrm>
          <a:off x="909639" y="4465638"/>
          <a:ext cx="2486025" cy="620712"/>
        </p:xfrm>
        <a:graphic>
          <a:graphicData uri="http://schemas.openxmlformats.org/presentationml/2006/ole">
            <mc:AlternateContent xmlns:mc="http://schemas.openxmlformats.org/markup-compatibility/2006">
              <mc:Choice xmlns:v="urn:schemas-microsoft-com:vml" Requires="v">
                <p:oleObj spid="_x0000_s1018490" name="Equation" r:id="rId19" imgW="1181100" imgH="304800" progId="Equation.3">
                  <p:embed/>
                </p:oleObj>
              </mc:Choice>
              <mc:Fallback>
                <p:oleObj name="Equation" r:id="rId19" imgW="1181100" imgH="304800" progId="Equation.3">
                  <p:embed/>
                  <p:pic>
                    <p:nvPicPr>
                      <p:cNvPr id="0" name=""/>
                      <p:cNvPicPr>
                        <a:picLocks noChangeAspect="1" noChangeArrowheads="1"/>
                      </p:cNvPicPr>
                      <p:nvPr/>
                    </p:nvPicPr>
                    <p:blipFill>
                      <a:blip r:embed="rId20"/>
                      <a:srcRect/>
                      <a:stretch>
                        <a:fillRect/>
                      </a:stretch>
                    </p:blipFill>
                    <p:spPr bwMode="auto">
                      <a:xfrm>
                        <a:off x="909639" y="4465638"/>
                        <a:ext cx="2486025" cy="62071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7952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10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10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19"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381000" y="6882"/>
            <a:ext cx="91440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State space feedback control summary</a:t>
            </a:r>
          </a:p>
        </p:txBody>
      </p:sp>
      <p:sp>
        <p:nvSpPr>
          <p:cNvPr id="17" name="Rectangle 16"/>
          <p:cNvSpPr/>
          <p:nvPr/>
        </p:nvSpPr>
        <p:spPr>
          <a:xfrm>
            <a:off x="629548" y="960354"/>
            <a:ext cx="3685624" cy="400110"/>
          </a:xfrm>
          <a:prstGeom prst="rect">
            <a:avLst/>
          </a:prstGeom>
        </p:spPr>
        <p:txBody>
          <a:bodyPr wrap="square">
            <a:spAutoFit/>
          </a:bodyPr>
          <a:lstStyle/>
          <a:p>
            <a:pPr marL="342900" indent="-342900" algn="l">
              <a:buFont typeface="Arial"/>
              <a:buChar char="•"/>
            </a:pPr>
            <a:r>
              <a:rPr lang="en-US" sz="2000" dirty="0">
                <a:latin typeface="Arial" charset="0"/>
              </a:rPr>
              <a:t>In an open loop system</a:t>
            </a:r>
          </a:p>
        </p:txBody>
      </p:sp>
      <p:graphicFrame>
        <p:nvGraphicFramePr>
          <p:cNvPr id="23" name="Object 4"/>
          <p:cNvGraphicFramePr>
            <a:graphicFrameLocks noChangeAspect="1"/>
          </p:cNvGraphicFramePr>
          <p:nvPr>
            <p:extLst>
              <p:ext uri="{D42A27DB-BD31-4B8C-83A1-F6EECF244321}">
                <p14:modId xmlns:p14="http://schemas.microsoft.com/office/powerpoint/2010/main" val="1034401573"/>
              </p:ext>
            </p:extLst>
          </p:nvPr>
        </p:nvGraphicFramePr>
        <p:xfrm>
          <a:off x="990191" y="1677493"/>
          <a:ext cx="1924050" cy="388937"/>
        </p:xfrm>
        <a:graphic>
          <a:graphicData uri="http://schemas.openxmlformats.org/presentationml/2006/ole">
            <mc:AlternateContent xmlns:mc="http://schemas.openxmlformats.org/markup-compatibility/2006">
              <mc:Choice xmlns:v="urn:schemas-microsoft-com:vml" Requires="v">
                <p:oleObj spid="_x0000_s715497" name="Equation" r:id="rId3" imgW="914400" imgH="190500" progId="Equation.DSMT4">
                  <p:embed/>
                </p:oleObj>
              </mc:Choice>
              <mc:Fallback>
                <p:oleObj name="Equation" r:id="rId3" imgW="914400" imgH="190500" progId="Equation.DSMT4">
                  <p:embed/>
                  <p:pic>
                    <p:nvPicPr>
                      <p:cNvPr id="0" name=""/>
                      <p:cNvPicPr>
                        <a:picLocks noChangeAspect="1" noChangeArrowheads="1"/>
                      </p:cNvPicPr>
                      <p:nvPr/>
                    </p:nvPicPr>
                    <p:blipFill>
                      <a:blip r:embed="rId4"/>
                      <a:srcRect/>
                      <a:stretch>
                        <a:fillRect/>
                      </a:stretch>
                    </p:blipFill>
                    <p:spPr bwMode="auto">
                      <a:xfrm>
                        <a:off x="990191" y="1677493"/>
                        <a:ext cx="1924050" cy="388937"/>
                      </a:xfrm>
                      <a:prstGeom prst="rect">
                        <a:avLst/>
                      </a:prstGeom>
                      <a:noFill/>
                      <a:ln>
                        <a:noFill/>
                      </a:ln>
                      <a:effectLst/>
                      <a:extLst/>
                    </p:spPr>
                  </p:pic>
                </p:oleObj>
              </mc:Fallback>
            </mc:AlternateContent>
          </a:graphicData>
        </a:graphic>
      </p:graphicFrame>
      <p:graphicFrame>
        <p:nvGraphicFramePr>
          <p:cNvPr id="11" name="Object 4"/>
          <p:cNvGraphicFramePr>
            <a:graphicFrameLocks noChangeAspect="1"/>
          </p:cNvGraphicFramePr>
          <p:nvPr>
            <p:extLst/>
          </p:nvPr>
        </p:nvGraphicFramePr>
        <p:xfrm>
          <a:off x="5781764" y="1510352"/>
          <a:ext cx="2192337" cy="544513"/>
        </p:xfrm>
        <a:graphic>
          <a:graphicData uri="http://schemas.openxmlformats.org/presentationml/2006/ole">
            <mc:AlternateContent xmlns:mc="http://schemas.openxmlformats.org/markup-compatibility/2006">
              <mc:Choice xmlns:v="urn:schemas-microsoft-com:vml" Requires="v">
                <p:oleObj spid="_x0000_s715498" name="Equation" r:id="rId5" imgW="1041400" imgH="266700" progId="Equation.DSMT4">
                  <p:embed/>
                </p:oleObj>
              </mc:Choice>
              <mc:Fallback>
                <p:oleObj name="Equation" r:id="rId5" imgW="1041400" imgH="266700" progId="Equation.DSMT4">
                  <p:embed/>
                  <p:pic>
                    <p:nvPicPr>
                      <p:cNvPr id="0" name=""/>
                      <p:cNvPicPr>
                        <a:picLocks noChangeAspect="1" noChangeArrowheads="1"/>
                      </p:cNvPicPr>
                      <p:nvPr/>
                    </p:nvPicPr>
                    <p:blipFill>
                      <a:blip r:embed="rId6"/>
                      <a:srcRect/>
                      <a:stretch>
                        <a:fillRect/>
                      </a:stretch>
                    </p:blipFill>
                    <p:spPr bwMode="auto">
                      <a:xfrm>
                        <a:off x="5781764" y="1510352"/>
                        <a:ext cx="2192337" cy="544513"/>
                      </a:xfrm>
                      <a:prstGeom prst="rect">
                        <a:avLst/>
                      </a:prstGeom>
                      <a:noFill/>
                      <a:ln>
                        <a:noFill/>
                      </a:ln>
                      <a:effectLst/>
                      <a:extLst/>
                    </p:spPr>
                  </p:pic>
                </p:oleObj>
              </mc:Fallback>
            </mc:AlternateContent>
          </a:graphicData>
        </a:graphic>
      </p:graphicFrame>
      <p:sp>
        <p:nvSpPr>
          <p:cNvPr id="18" name="Rectangle 17"/>
          <p:cNvSpPr/>
          <p:nvPr/>
        </p:nvSpPr>
        <p:spPr>
          <a:xfrm>
            <a:off x="585649" y="4730749"/>
            <a:ext cx="8796477" cy="1323439"/>
          </a:xfrm>
          <a:prstGeom prst="rect">
            <a:avLst/>
          </a:prstGeom>
        </p:spPr>
        <p:txBody>
          <a:bodyPr wrap="square">
            <a:spAutoFit/>
          </a:bodyPr>
          <a:lstStyle/>
          <a:p>
            <a:pPr marL="342900" indent="-342900" algn="l">
              <a:buFont typeface="Arial"/>
              <a:buChar char="•"/>
            </a:pPr>
            <a:r>
              <a:rPr lang="en-US" sz="2000" dirty="0">
                <a:latin typeface="Arial" charset="0"/>
              </a:rPr>
              <a:t>In a state feedback system, choosing the value of K can enable designer to change the location of the poles of the system</a:t>
            </a:r>
          </a:p>
          <a:p>
            <a:pPr marL="342900" indent="-342900" algn="l">
              <a:buFont typeface="Arial"/>
              <a:buChar char="•"/>
            </a:pPr>
            <a:endParaRPr lang="en-US" sz="2000" dirty="0">
              <a:latin typeface="Arial" charset="0"/>
            </a:endParaRPr>
          </a:p>
          <a:p>
            <a:pPr marL="342900" indent="-342900" algn="l">
              <a:buFont typeface="Arial"/>
              <a:buChar char="•"/>
            </a:pPr>
            <a:r>
              <a:rPr lang="en-US" sz="2000" dirty="0">
                <a:latin typeface="Arial" charset="0"/>
              </a:rPr>
              <a:t>However in general it is not necessarily trivial to determine K</a:t>
            </a:r>
          </a:p>
        </p:txBody>
      </p:sp>
      <p:sp>
        <p:nvSpPr>
          <p:cNvPr id="19" name="Rectangle 18"/>
          <p:cNvSpPr/>
          <p:nvPr/>
        </p:nvSpPr>
        <p:spPr>
          <a:xfrm>
            <a:off x="649555" y="3145940"/>
            <a:ext cx="3913093" cy="1015663"/>
          </a:xfrm>
          <a:prstGeom prst="rect">
            <a:avLst/>
          </a:prstGeom>
        </p:spPr>
        <p:txBody>
          <a:bodyPr wrap="square">
            <a:spAutoFit/>
          </a:bodyPr>
          <a:lstStyle/>
          <a:p>
            <a:pPr marL="342900" indent="-342900" algn="l">
              <a:buFont typeface="Arial"/>
              <a:buChar char="•"/>
            </a:pPr>
            <a:r>
              <a:rPr lang="en-US" sz="2000" dirty="0">
                <a:latin typeface="Arial" charset="0"/>
              </a:rPr>
              <a:t>Stability determined by location of poles which are the eigenvalue of matrix A</a:t>
            </a:r>
          </a:p>
        </p:txBody>
      </p:sp>
      <p:sp>
        <p:nvSpPr>
          <p:cNvPr id="20" name="Rectangle 19"/>
          <p:cNvSpPr/>
          <p:nvPr/>
        </p:nvSpPr>
        <p:spPr>
          <a:xfrm>
            <a:off x="5254625" y="960354"/>
            <a:ext cx="3724096" cy="400110"/>
          </a:xfrm>
          <a:prstGeom prst="rect">
            <a:avLst/>
          </a:prstGeom>
        </p:spPr>
        <p:txBody>
          <a:bodyPr wrap="square">
            <a:spAutoFit/>
          </a:bodyPr>
          <a:lstStyle/>
          <a:p>
            <a:pPr marL="342900" indent="-342900" algn="l">
              <a:buFont typeface="Arial"/>
              <a:buChar char="•"/>
            </a:pPr>
            <a:r>
              <a:rPr lang="en-US" sz="2000" dirty="0">
                <a:latin typeface="Arial" charset="0"/>
              </a:rPr>
              <a:t>In a closed loop system</a:t>
            </a:r>
          </a:p>
        </p:txBody>
      </p:sp>
      <p:sp>
        <p:nvSpPr>
          <p:cNvPr id="22" name="Rectangle 21"/>
          <p:cNvSpPr/>
          <p:nvPr/>
        </p:nvSpPr>
        <p:spPr>
          <a:xfrm>
            <a:off x="5254625" y="3030805"/>
            <a:ext cx="3922784" cy="1323439"/>
          </a:xfrm>
          <a:prstGeom prst="rect">
            <a:avLst/>
          </a:prstGeom>
        </p:spPr>
        <p:txBody>
          <a:bodyPr wrap="square">
            <a:spAutoFit/>
          </a:bodyPr>
          <a:lstStyle/>
          <a:p>
            <a:pPr marL="342900" indent="-342900" algn="l">
              <a:buFont typeface="Arial"/>
              <a:buChar char="•"/>
            </a:pPr>
            <a:r>
              <a:rPr lang="en-US" sz="2000" dirty="0">
                <a:latin typeface="Arial" charset="0"/>
              </a:rPr>
              <a:t>Stability determined by location of poles which are the eigenvalue of matrix (A-BK)</a:t>
            </a:r>
          </a:p>
        </p:txBody>
      </p:sp>
      <p:graphicFrame>
        <p:nvGraphicFramePr>
          <p:cNvPr id="10" name="Object 4"/>
          <p:cNvGraphicFramePr>
            <a:graphicFrameLocks noChangeAspect="1"/>
          </p:cNvGraphicFramePr>
          <p:nvPr>
            <p:extLst>
              <p:ext uri="{D42A27DB-BD31-4B8C-83A1-F6EECF244321}">
                <p14:modId xmlns:p14="http://schemas.microsoft.com/office/powerpoint/2010/main" val="1887910114"/>
              </p:ext>
            </p:extLst>
          </p:nvPr>
        </p:nvGraphicFramePr>
        <p:xfrm>
          <a:off x="1017178" y="2395819"/>
          <a:ext cx="1897063" cy="361950"/>
        </p:xfrm>
        <a:graphic>
          <a:graphicData uri="http://schemas.openxmlformats.org/presentationml/2006/ole">
            <mc:AlternateContent xmlns:mc="http://schemas.openxmlformats.org/markup-compatibility/2006">
              <mc:Choice xmlns:v="urn:schemas-microsoft-com:vml" Requires="v">
                <p:oleObj spid="_x0000_s715499" name="Equation" r:id="rId7" imgW="901700" imgH="177800" progId="Equation.3">
                  <p:embed/>
                </p:oleObj>
              </mc:Choice>
              <mc:Fallback>
                <p:oleObj name="Equation" r:id="rId7" imgW="901700" imgH="177800" progId="Equation.3">
                  <p:embed/>
                  <p:pic>
                    <p:nvPicPr>
                      <p:cNvPr id="0" name=""/>
                      <p:cNvPicPr>
                        <a:picLocks noChangeAspect="1" noChangeArrowheads="1"/>
                      </p:cNvPicPr>
                      <p:nvPr/>
                    </p:nvPicPr>
                    <p:blipFill>
                      <a:blip r:embed="rId8"/>
                      <a:srcRect/>
                      <a:stretch>
                        <a:fillRect/>
                      </a:stretch>
                    </p:blipFill>
                    <p:spPr bwMode="auto">
                      <a:xfrm>
                        <a:off x="1017178" y="2395819"/>
                        <a:ext cx="1897063" cy="361950"/>
                      </a:xfrm>
                      <a:prstGeom prst="rect">
                        <a:avLst/>
                      </a:prstGeom>
                      <a:noFill/>
                      <a:ln>
                        <a:noFill/>
                      </a:ln>
                      <a:effectLst/>
                      <a:extLst/>
                    </p:spPr>
                  </p:pic>
                </p:oleObj>
              </mc:Fallback>
            </mc:AlternateContent>
          </a:graphicData>
        </a:graphic>
      </p:graphicFrame>
      <p:graphicFrame>
        <p:nvGraphicFramePr>
          <p:cNvPr id="12" name="Object 4"/>
          <p:cNvGraphicFramePr>
            <a:graphicFrameLocks noChangeAspect="1"/>
          </p:cNvGraphicFramePr>
          <p:nvPr>
            <p:extLst/>
          </p:nvPr>
        </p:nvGraphicFramePr>
        <p:xfrm>
          <a:off x="5810251" y="2111376"/>
          <a:ext cx="2163763" cy="542925"/>
        </p:xfrm>
        <a:graphic>
          <a:graphicData uri="http://schemas.openxmlformats.org/presentationml/2006/ole">
            <mc:AlternateContent xmlns:mc="http://schemas.openxmlformats.org/markup-compatibility/2006">
              <mc:Choice xmlns:v="urn:schemas-microsoft-com:vml" Requires="v">
                <p:oleObj spid="_x0000_s715500" name="Equation" r:id="rId9" imgW="1028700" imgH="266700" progId="Equation.DSMT4">
                  <p:embed/>
                </p:oleObj>
              </mc:Choice>
              <mc:Fallback>
                <p:oleObj name="Equation" r:id="rId9" imgW="1028700" imgH="266700" progId="Equation.DSMT4">
                  <p:embed/>
                  <p:pic>
                    <p:nvPicPr>
                      <p:cNvPr id="0" name=""/>
                      <p:cNvPicPr>
                        <a:picLocks noChangeAspect="1" noChangeArrowheads="1"/>
                      </p:cNvPicPr>
                      <p:nvPr/>
                    </p:nvPicPr>
                    <p:blipFill>
                      <a:blip r:embed="rId10"/>
                      <a:srcRect/>
                      <a:stretch>
                        <a:fillRect/>
                      </a:stretch>
                    </p:blipFill>
                    <p:spPr bwMode="auto">
                      <a:xfrm>
                        <a:off x="5810251" y="2111376"/>
                        <a:ext cx="2163763" cy="542925"/>
                      </a:xfrm>
                      <a:prstGeom prst="rect">
                        <a:avLst/>
                      </a:prstGeom>
                      <a:noFill/>
                      <a:ln>
                        <a:noFill/>
                      </a:ln>
                      <a:effectLst/>
                      <a:extLst/>
                    </p:spPr>
                  </p:pic>
                </p:oleObj>
              </mc:Fallback>
            </mc:AlternateContent>
          </a:graphicData>
        </a:graphic>
      </p:graphicFrame>
      <p:cxnSp>
        <p:nvCxnSpPr>
          <p:cNvPr id="3" name="Straight Connector 2"/>
          <p:cNvCxnSpPr/>
          <p:nvPr/>
        </p:nvCxnSpPr>
        <p:spPr>
          <a:xfrm>
            <a:off x="4810125" y="793751"/>
            <a:ext cx="0" cy="3626255"/>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6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bldLvl="2"/>
      <p:bldP spid="19" grpId="0"/>
      <p:bldP spid="20"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381008" y="1634067"/>
            <a:ext cx="9143999" cy="3175000"/>
          </a:xfrm>
        </p:spPr>
        <p:txBody>
          <a:bodyPr>
            <a:normAutofit fontScale="90000"/>
          </a:bodyPr>
          <a:lstStyle/>
          <a:p>
            <a:r>
              <a:rPr lang="en-GB" sz="3600" b="1" dirty="0" smtId="1">
                <a:solidFill>
                  <a:srgbClr val="FF3300"/>
                </a:solidFill>
              </a:rPr>
              <a:t>ROCO218</a:t>
            </a:r>
            <a:r>
              <a:rPr lang="en-GB" sz="3600" b="1" dirty="0">
                <a:solidFill>
                  <a:srgbClr val="FF3300"/>
                </a:solidFill>
              </a:rPr>
              <a:t>: Control Engineering</a:t>
            </a:r>
            <a:br>
              <a:rPr lang="en-GB" sz="3600" b="1" dirty="0">
                <a:solidFill>
                  <a:srgbClr val="FF3300"/>
                </a:solidFill>
              </a:rPr>
            </a:br>
            <a:r>
              <a:rPr lang="en-GB" sz="3600" b="1" dirty="0">
                <a:solidFill>
                  <a:srgbClr val="FF3300"/>
                </a:solidFill>
              </a:rPr>
              <a:t>Dr Ian Howard</a:t>
            </a:r>
            <a:br>
              <a:rPr lang="en-GB" sz="3600" b="1" dirty="0">
                <a:solidFill>
                  <a:srgbClr val="FF3300"/>
                </a:solidFill>
              </a:rPr>
            </a:br>
            <a:r>
              <a:rPr lang="en-GB" sz="3600" i="1" dirty="0">
                <a:solidFill>
                  <a:srgbClr val="FF3300"/>
                </a:solidFill>
              </a:rPr>
              <a:t/>
            </a:r>
            <a:br>
              <a:rPr lang="en-GB" sz="3600" i="1" dirty="0">
                <a:solidFill>
                  <a:srgbClr val="FF3300"/>
                </a:solidFill>
              </a:rPr>
            </a:br>
            <a:r>
              <a:rPr lang="en-GB" sz="3600" dirty="0"/>
              <a:t>Lecture 6</a:t>
            </a:r>
            <a:br>
              <a:rPr lang="en-GB" sz="3600" dirty="0"/>
            </a:br>
            <a:r>
              <a:rPr lang="en-GB" sz="3600" dirty="0"/>
              <a:t/>
            </a:r>
            <a:br>
              <a:rPr lang="en-GB" sz="3600" dirty="0"/>
            </a:br>
            <a:r>
              <a:rPr lang="en-GB" sz="3600" dirty="0"/>
              <a:t>Example: </a:t>
            </a:r>
            <a:r>
              <a:rPr lang="en-US" sz="3600" dirty="0"/>
              <a:t>Mass spring damper </a:t>
            </a:r>
            <a:r>
              <a:rPr lang="en-US" sz="3600" dirty="0" smtClean="0"/>
              <a:t>SFC</a:t>
            </a:r>
            <a:endParaRPr lang="en-US" sz="3600" dirty="0"/>
          </a:p>
        </p:txBody>
      </p:sp>
    </p:spTree>
    <p:extLst>
      <p:ext uri="{BB962C8B-B14F-4D97-AF65-F5344CB8AC3E}">
        <p14:creationId xmlns:p14="http://schemas.microsoft.com/office/powerpoint/2010/main" val="18744889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143364" y="6882"/>
            <a:ext cx="7596554"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Modelling </a:t>
            </a:r>
            <a:r>
              <a:rPr lang="en-US" sz="3200" b="1" dirty="0">
                <a:latin typeface="Arial" charset="0"/>
              </a:rPr>
              <a:t>mass spring damper</a:t>
            </a:r>
          </a:p>
        </p:txBody>
      </p:sp>
      <p:pic>
        <p:nvPicPr>
          <p:cNvPr id="4" name="Picture 3"/>
          <p:cNvPicPr>
            <a:picLocks noChangeAspect="1"/>
          </p:cNvPicPr>
          <p:nvPr/>
        </p:nvPicPr>
        <p:blipFill>
          <a:blip r:embed="rId3"/>
          <a:stretch>
            <a:fillRect/>
          </a:stretch>
        </p:blipFill>
        <p:spPr>
          <a:xfrm>
            <a:off x="5250428" y="904721"/>
            <a:ext cx="3282462" cy="2387600"/>
          </a:xfrm>
          <a:prstGeom prst="rect">
            <a:avLst/>
          </a:prstGeom>
        </p:spPr>
      </p:pic>
      <p:graphicFrame>
        <p:nvGraphicFramePr>
          <p:cNvPr id="16" name="Object 4"/>
          <p:cNvGraphicFramePr>
            <a:graphicFrameLocks noChangeAspect="1"/>
          </p:cNvGraphicFramePr>
          <p:nvPr>
            <p:extLst/>
          </p:nvPr>
        </p:nvGraphicFramePr>
        <p:xfrm>
          <a:off x="2932470" y="4358446"/>
          <a:ext cx="3474427" cy="425450"/>
        </p:xfrm>
        <a:graphic>
          <a:graphicData uri="http://schemas.openxmlformats.org/presentationml/2006/ole">
            <mc:AlternateContent xmlns:mc="http://schemas.openxmlformats.org/markup-compatibility/2006">
              <mc:Choice xmlns:v="urn:schemas-microsoft-com:vml" Requires="v">
                <p:oleObj spid="_x0000_s894064" name="Equation" r:id="rId4" imgW="1651000" imgH="203200" progId="Equation.DSMT4">
                  <p:embed/>
                </p:oleObj>
              </mc:Choice>
              <mc:Fallback>
                <p:oleObj name="Equation" r:id="rId4" imgW="1651000" imgH="203200" progId="Equation.DSMT4">
                  <p:embed/>
                  <p:pic>
                    <p:nvPicPr>
                      <p:cNvPr id="0" name=""/>
                      <p:cNvPicPr>
                        <a:picLocks noChangeAspect="1" noChangeArrowheads="1"/>
                      </p:cNvPicPr>
                      <p:nvPr/>
                    </p:nvPicPr>
                    <p:blipFill>
                      <a:blip r:embed="rId5"/>
                      <a:srcRect/>
                      <a:stretch>
                        <a:fillRect/>
                      </a:stretch>
                    </p:blipFill>
                    <p:spPr bwMode="auto">
                      <a:xfrm>
                        <a:off x="2932470" y="4358446"/>
                        <a:ext cx="3474427" cy="42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 name="Rectangle 16"/>
          <p:cNvSpPr/>
          <p:nvPr/>
        </p:nvSpPr>
        <p:spPr>
          <a:xfrm>
            <a:off x="209447" y="723047"/>
            <a:ext cx="4230645" cy="400110"/>
          </a:xfrm>
          <a:prstGeom prst="rect">
            <a:avLst/>
          </a:prstGeom>
        </p:spPr>
        <p:txBody>
          <a:bodyPr wrap="none">
            <a:spAutoFit/>
          </a:bodyPr>
          <a:lstStyle/>
          <a:p>
            <a:r>
              <a:rPr lang="en-US" sz="2000" smtClean="0">
                <a:latin typeface="Arial" charset="0"/>
              </a:rPr>
              <a:t>Consider damped mass </a:t>
            </a:r>
            <a:r>
              <a:rPr lang="en-US" sz="2000" dirty="0">
                <a:latin typeface="Arial" charset="0"/>
              </a:rPr>
              <a:t>on a spring</a:t>
            </a:r>
          </a:p>
        </p:txBody>
      </p:sp>
      <p:sp>
        <p:nvSpPr>
          <p:cNvPr id="18" name="Rectangle 17"/>
          <p:cNvSpPr/>
          <p:nvPr/>
        </p:nvSpPr>
        <p:spPr>
          <a:xfrm>
            <a:off x="1903970" y="5080775"/>
            <a:ext cx="698065" cy="646331"/>
          </a:xfrm>
          <a:prstGeom prst="rect">
            <a:avLst/>
          </a:prstGeom>
        </p:spPr>
        <p:txBody>
          <a:bodyPr wrap="none">
            <a:spAutoFit/>
          </a:bodyPr>
          <a:lstStyle/>
          <a:p>
            <a:r>
              <a:rPr lang="en-US" dirty="0" smtClean="0">
                <a:latin typeface="Arial" charset="0"/>
              </a:rPr>
              <a:t>Input</a:t>
            </a:r>
          </a:p>
          <a:p>
            <a:r>
              <a:rPr lang="en-US" dirty="0" smtClean="0">
                <a:latin typeface="Arial" charset="0"/>
              </a:rPr>
              <a:t>force</a:t>
            </a:r>
            <a:endParaRPr lang="en-US" dirty="0"/>
          </a:p>
        </p:txBody>
      </p:sp>
      <p:sp>
        <p:nvSpPr>
          <p:cNvPr id="19" name="Rectangle 18"/>
          <p:cNvSpPr/>
          <p:nvPr/>
        </p:nvSpPr>
        <p:spPr>
          <a:xfrm>
            <a:off x="3165210" y="5165442"/>
            <a:ext cx="1659430" cy="646331"/>
          </a:xfrm>
          <a:prstGeom prst="rect">
            <a:avLst/>
          </a:prstGeom>
        </p:spPr>
        <p:txBody>
          <a:bodyPr wrap="none">
            <a:spAutoFit/>
          </a:bodyPr>
          <a:lstStyle/>
          <a:p>
            <a:r>
              <a:rPr lang="en-US" dirty="0" smtClean="0">
                <a:latin typeface="Arial" charset="0"/>
              </a:rPr>
              <a:t>Opposition by </a:t>
            </a:r>
          </a:p>
          <a:p>
            <a:r>
              <a:rPr lang="en-US" dirty="0" smtClean="0">
                <a:latin typeface="Arial" charset="0"/>
              </a:rPr>
              <a:t>Inertial mass</a:t>
            </a:r>
          </a:p>
        </p:txBody>
      </p:sp>
      <p:sp>
        <p:nvSpPr>
          <p:cNvPr id="20" name="Rectangle 19"/>
          <p:cNvSpPr/>
          <p:nvPr/>
        </p:nvSpPr>
        <p:spPr>
          <a:xfrm>
            <a:off x="4769508" y="5148508"/>
            <a:ext cx="1249536" cy="646331"/>
          </a:xfrm>
          <a:prstGeom prst="rect">
            <a:avLst/>
          </a:prstGeom>
        </p:spPr>
        <p:txBody>
          <a:bodyPr wrap="none">
            <a:spAutoFit/>
          </a:bodyPr>
          <a:lstStyle/>
          <a:p>
            <a:r>
              <a:rPr lang="en-US" dirty="0" smtClean="0">
                <a:latin typeface="Arial" charset="0"/>
              </a:rPr>
              <a:t>Viscous </a:t>
            </a:r>
          </a:p>
          <a:p>
            <a:r>
              <a:rPr lang="en-US" dirty="0" smtClean="0">
                <a:latin typeface="Arial" charset="0"/>
              </a:rPr>
              <a:t>resistance</a:t>
            </a:r>
            <a:endParaRPr lang="en-US" dirty="0"/>
          </a:p>
        </p:txBody>
      </p:sp>
      <p:sp>
        <p:nvSpPr>
          <p:cNvPr id="21" name="Rectangle 20"/>
          <p:cNvSpPr/>
          <p:nvPr/>
        </p:nvSpPr>
        <p:spPr>
          <a:xfrm>
            <a:off x="6316955" y="5368642"/>
            <a:ext cx="1236712" cy="646331"/>
          </a:xfrm>
          <a:prstGeom prst="rect">
            <a:avLst/>
          </a:prstGeom>
        </p:spPr>
        <p:txBody>
          <a:bodyPr wrap="none">
            <a:spAutoFit/>
          </a:bodyPr>
          <a:lstStyle/>
          <a:p>
            <a:r>
              <a:rPr lang="en-US" dirty="0" smtClean="0">
                <a:latin typeface="Arial" charset="0"/>
              </a:rPr>
              <a:t>Spring</a:t>
            </a:r>
          </a:p>
          <a:p>
            <a:r>
              <a:rPr lang="en-US" dirty="0" smtClean="0">
                <a:latin typeface="Arial" charset="0"/>
              </a:rPr>
              <a:t>resistance</a:t>
            </a:r>
            <a:endParaRPr lang="en-US" dirty="0"/>
          </a:p>
        </p:txBody>
      </p:sp>
      <p:cxnSp>
        <p:nvCxnSpPr>
          <p:cNvPr id="7" name="Straight Arrow Connector 6"/>
          <p:cNvCxnSpPr/>
          <p:nvPr/>
        </p:nvCxnSpPr>
        <p:spPr>
          <a:xfrm flipV="1">
            <a:off x="2359013" y="4715105"/>
            <a:ext cx="656492" cy="237066"/>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3625105" y="4816705"/>
            <a:ext cx="380512" cy="3556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0" idx="0"/>
          </p:cNvCxnSpPr>
          <p:nvPr/>
        </p:nvCxnSpPr>
        <p:spPr>
          <a:xfrm flipH="1" flipV="1">
            <a:off x="4953722" y="4799775"/>
            <a:ext cx="440555" cy="34873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6110397" y="4799775"/>
            <a:ext cx="562708" cy="541867"/>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323088" y="1243791"/>
            <a:ext cx="1580882" cy="1631216"/>
          </a:xfrm>
          <a:prstGeom prst="rect">
            <a:avLst/>
          </a:prstGeom>
        </p:spPr>
        <p:txBody>
          <a:bodyPr wrap="none">
            <a:spAutoFit/>
          </a:bodyPr>
          <a:lstStyle/>
          <a:p>
            <a:pPr algn="l"/>
            <a:r>
              <a:rPr lang="en-US" sz="2000" dirty="0" smtClean="0">
                <a:latin typeface="Arial" charset="0"/>
              </a:rPr>
              <a:t>Where:</a:t>
            </a:r>
          </a:p>
          <a:p>
            <a:pPr algn="l"/>
            <a:r>
              <a:rPr lang="en-US" sz="2000" dirty="0" smtClean="0">
                <a:latin typeface="Arial" charset="0"/>
              </a:rPr>
              <a:t> </a:t>
            </a:r>
          </a:p>
          <a:p>
            <a:pPr algn="l"/>
            <a:r>
              <a:rPr lang="en-US" sz="2000" dirty="0" smtClean="0">
                <a:latin typeface="Arial" charset="0"/>
              </a:rPr>
              <a:t>m = 1Kg</a:t>
            </a:r>
          </a:p>
          <a:p>
            <a:pPr algn="l"/>
            <a:r>
              <a:rPr lang="en-US" sz="2000" dirty="0" smtClean="0">
                <a:latin typeface="Arial" charset="0"/>
              </a:rPr>
              <a:t>k = 2  N/m</a:t>
            </a:r>
          </a:p>
          <a:p>
            <a:pPr algn="l"/>
            <a:r>
              <a:rPr lang="en-US" sz="2000" dirty="0">
                <a:latin typeface="Arial" charset="0"/>
              </a:rPr>
              <a:t>b</a:t>
            </a:r>
            <a:r>
              <a:rPr lang="en-US" sz="2000" dirty="0" smtClean="0">
                <a:latin typeface="Arial" charset="0"/>
              </a:rPr>
              <a:t> = 3 N/ms</a:t>
            </a:r>
            <a:r>
              <a:rPr lang="en-US" sz="2000" baseline="30000" dirty="0" smtClean="0">
                <a:latin typeface="Arial" charset="0"/>
              </a:rPr>
              <a:t>-1</a:t>
            </a:r>
            <a:endParaRPr lang="en-US" sz="2000" baseline="30000" dirty="0">
              <a:latin typeface="Arial" charset="0"/>
            </a:endParaRPr>
          </a:p>
        </p:txBody>
      </p:sp>
    </p:spTree>
    <p:extLst>
      <p:ext uri="{BB962C8B-B14F-4D97-AF65-F5344CB8AC3E}">
        <p14:creationId xmlns:p14="http://schemas.microsoft.com/office/powerpoint/2010/main" val="98973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4"/>
          <p:cNvGraphicFramePr>
            <a:graphicFrameLocks noChangeAspect="1"/>
          </p:cNvGraphicFramePr>
          <p:nvPr>
            <p:extLst>
              <p:ext uri="{D42A27DB-BD31-4B8C-83A1-F6EECF244321}">
                <p14:modId xmlns:p14="http://schemas.microsoft.com/office/powerpoint/2010/main" val="174773183"/>
              </p:ext>
            </p:extLst>
          </p:nvPr>
        </p:nvGraphicFramePr>
        <p:xfrm>
          <a:off x="311727" y="1328858"/>
          <a:ext cx="3763963" cy="425450"/>
        </p:xfrm>
        <a:graphic>
          <a:graphicData uri="http://schemas.openxmlformats.org/presentationml/2006/ole">
            <mc:AlternateContent xmlns:mc="http://schemas.openxmlformats.org/markup-compatibility/2006">
              <mc:Choice xmlns:v="urn:schemas-microsoft-com:vml" Requires="v">
                <p:oleObj spid="_x0000_s1218741" name="Equation" r:id="rId3" imgW="1651000" imgH="203200" progId="Equation.DSMT4">
                  <p:embed/>
                </p:oleObj>
              </mc:Choice>
              <mc:Fallback>
                <p:oleObj name="Equation" r:id="rId3" imgW="1651000" imgH="203200" progId="Equation.DSMT4">
                  <p:embed/>
                  <p:pic>
                    <p:nvPicPr>
                      <p:cNvPr id="0" name=""/>
                      <p:cNvPicPr>
                        <a:picLocks noChangeAspect="1" noChangeArrowheads="1"/>
                      </p:cNvPicPr>
                      <p:nvPr/>
                    </p:nvPicPr>
                    <p:blipFill>
                      <a:blip r:embed="rId4"/>
                      <a:srcRect/>
                      <a:stretch>
                        <a:fillRect/>
                      </a:stretch>
                    </p:blipFill>
                    <p:spPr bwMode="auto">
                      <a:xfrm>
                        <a:off x="311727" y="1328858"/>
                        <a:ext cx="3763963" cy="42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 name="Rectangle 14"/>
          <p:cNvSpPr/>
          <p:nvPr/>
        </p:nvSpPr>
        <p:spPr>
          <a:xfrm>
            <a:off x="131517" y="610762"/>
            <a:ext cx="3669093" cy="461665"/>
          </a:xfrm>
          <a:prstGeom prst="rect">
            <a:avLst/>
          </a:prstGeom>
        </p:spPr>
        <p:txBody>
          <a:bodyPr wrap="none">
            <a:spAutoFit/>
          </a:bodyPr>
          <a:lstStyle/>
          <a:p>
            <a:r>
              <a:rPr lang="en-US" sz="2400" dirty="0" smtClean="0">
                <a:latin typeface="Arial" charset="0"/>
              </a:rPr>
              <a:t>From differential equation</a:t>
            </a:r>
          </a:p>
        </p:txBody>
      </p:sp>
      <p:sp>
        <p:nvSpPr>
          <p:cNvPr id="23" name="Rectangle 22"/>
          <p:cNvSpPr/>
          <p:nvPr/>
        </p:nvSpPr>
        <p:spPr>
          <a:xfrm>
            <a:off x="265845" y="2033493"/>
            <a:ext cx="8880034" cy="707886"/>
          </a:xfrm>
          <a:prstGeom prst="rect">
            <a:avLst/>
          </a:prstGeom>
        </p:spPr>
        <p:txBody>
          <a:bodyPr wrap="square">
            <a:spAutoFit/>
          </a:bodyPr>
          <a:lstStyle/>
          <a:p>
            <a:pPr algn="l"/>
            <a:r>
              <a:rPr lang="en-US" sz="2000" dirty="0" smtClean="0">
                <a:latin typeface="Arial" charset="0"/>
              </a:rPr>
              <a:t>Identify its states</a:t>
            </a:r>
          </a:p>
          <a:p>
            <a:pPr algn="l"/>
            <a:r>
              <a:rPr lang="en-US" sz="2000" dirty="0" smtClean="0">
                <a:latin typeface="Arial" charset="0"/>
              </a:rPr>
              <a:t>The highest state must be less than highest differential </a:t>
            </a:r>
            <a:r>
              <a:rPr lang="en-US" sz="2000" dirty="0" err="1" smtClean="0">
                <a:latin typeface="Arial" charset="0"/>
              </a:rPr>
              <a:t>eqn</a:t>
            </a:r>
            <a:r>
              <a:rPr lang="en-US" sz="2000" dirty="0" smtClean="0">
                <a:latin typeface="Arial" charset="0"/>
              </a:rPr>
              <a:t> term</a:t>
            </a:r>
          </a:p>
        </p:txBody>
      </p:sp>
      <p:graphicFrame>
        <p:nvGraphicFramePr>
          <p:cNvPr id="25" name="Object 4"/>
          <p:cNvGraphicFramePr>
            <a:graphicFrameLocks noChangeAspect="1"/>
          </p:cNvGraphicFramePr>
          <p:nvPr>
            <p:extLst>
              <p:ext uri="{D42A27DB-BD31-4B8C-83A1-F6EECF244321}">
                <p14:modId xmlns:p14="http://schemas.microsoft.com/office/powerpoint/2010/main" val="3174572364"/>
              </p:ext>
            </p:extLst>
          </p:nvPr>
        </p:nvGraphicFramePr>
        <p:xfrm>
          <a:off x="460637" y="3944364"/>
          <a:ext cx="1273175" cy="504825"/>
        </p:xfrm>
        <a:graphic>
          <a:graphicData uri="http://schemas.openxmlformats.org/presentationml/2006/ole">
            <mc:AlternateContent xmlns:mc="http://schemas.openxmlformats.org/markup-compatibility/2006">
              <mc:Choice xmlns:v="urn:schemas-microsoft-com:vml" Requires="v">
                <p:oleObj spid="_x0000_s1218742" name="Equation" r:id="rId5" imgW="558800" imgH="241300" progId="Equation.DSMT4">
                  <p:embed/>
                </p:oleObj>
              </mc:Choice>
              <mc:Fallback>
                <p:oleObj name="Equation" r:id="rId5" imgW="558800" imgH="241300" progId="Equation.DSMT4">
                  <p:embed/>
                  <p:pic>
                    <p:nvPicPr>
                      <p:cNvPr id="0" name=""/>
                      <p:cNvPicPr>
                        <a:picLocks noChangeAspect="1" noChangeArrowheads="1"/>
                      </p:cNvPicPr>
                      <p:nvPr/>
                    </p:nvPicPr>
                    <p:blipFill>
                      <a:blip r:embed="rId6"/>
                      <a:srcRect/>
                      <a:stretch>
                        <a:fillRect/>
                      </a:stretch>
                    </p:blipFill>
                    <p:spPr bwMode="auto">
                      <a:xfrm>
                        <a:off x="460637" y="3944364"/>
                        <a:ext cx="1273175"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803558480"/>
              </p:ext>
            </p:extLst>
          </p:nvPr>
        </p:nvGraphicFramePr>
        <p:xfrm>
          <a:off x="2095999" y="3914665"/>
          <a:ext cx="636587" cy="556155"/>
        </p:xfrm>
        <a:graphic>
          <a:graphicData uri="http://schemas.openxmlformats.org/presentationml/2006/ole">
            <mc:AlternateContent xmlns:mc="http://schemas.openxmlformats.org/markup-compatibility/2006">
              <mc:Choice xmlns:v="urn:schemas-microsoft-com:vml" Requires="v">
                <p:oleObj spid="_x0000_s1218743" name="Equation" r:id="rId7" imgW="279400" imgH="241300" progId="Equation.DSMT4">
                  <p:embed/>
                </p:oleObj>
              </mc:Choice>
              <mc:Fallback>
                <p:oleObj name="Equation" r:id="rId7" imgW="279400" imgH="241300" progId="Equation.DSMT4">
                  <p:embed/>
                  <p:pic>
                    <p:nvPicPr>
                      <p:cNvPr id="0" name=""/>
                      <p:cNvPicPr>
                        <a:picLocks noChangeAspect="1" noChangeArrowheads="1"/>
                      </p:cNvPicPr>
                      <p:nvPr/>
                    </p:nvPicPr>
                    <p:blipFill>
                      <a:blip r:embed="rId8"/>
                      <a:srcRect/>
                      <a:stretch>
                        <a:fillRect/>
                      </a:stretch>
                    </p:blipFill>
                    <p:spPr bwMode="auto">
                      <a:xfrm>
                        <a:off x="2095999" y="3914665"/>
                        <a:ext cx="636587" cy="556155"/>
                      </a:xfrm>
                      <a:prstGeom prst="rect">
                        <a:avLst/>
                      </a:prstGeom>
                      <a:noFill/>
                      <a:ln>
                        <a:noFill/>
                      </a:ln>
                      <a:effectLst/>
                      <a:extLst/>
                    </p:spPr>
                  </p:pic>
                </p:oleObj>
              </mc:Fallback>
            </mc:AlternateContent>
          </a:graphicData>
        </a:graphic>
      </p:graphicFrame>
      <p:sp>
        <p:nvSpPr>
          <p:cNvPr id="17"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M</a:t>
            </a:r>
            <a:r>
              <a:rPr lang="en-US" sz="3200" b="1" dirty="0" smtClean="0">
                <a:latin typeface="Arial" charset="0"/>
              </a:rPr>
              <a:t>ass spring damper state space model</a:t>
            </a:r>
            <a:endParaRPr lang="en-US" sz="3200" b="1" dirty="0">
              <a:latin typeface="Arial" charset="0"/>
            </a:endParaRPr>
          </a:p>
        </p:txBody>
      </p:sp>
      <p:graphicFrame>
        <p:nvGraphicFramePr>
          <p:cNvPr id="18" name="Object 4"/>
          <p:cNvGraphicFramePr>
            <a:graphicFrameLocks noChangeAspect="1"/>
          </p:cNvGraphicFramePr>
          <p:nvPr>
            <p:extLst>
              <p:ext uri="{D42A27DB-BD31-4B8C-83A1-F6EECF244321}">
                <p14:modId xmlns:p14="http://schemas.microsoft.com/office/powerpoint/2010/main" val="675104873"/>
              </p:ext>
            </p:extLst>
          </p:nvPr>
        </p:nvGraphicFramePr>
        <p:xfrm>
          <a:off x="415698" y="3127178"/>
          <a:ext cx="1244600" cy="504825"/>
        </p:xfrm>
        <a:graphic>
          <a:graphicData uri="http://schemas.openxmlformats.org/presentationml/2006/ole">
            <mc:AlternateContent xmlns:mc="http://schemas.openxmlformats.org/markup-compatibility/2006">
              <mc:Choice xmlns:v="urn:schemas-microsoft-com:vml" Requires="v">
                <p:oleObj spid="_x0000_s1218744" name="Equation" r:id="rId9" imgW="546100" imgH="241300" progId="Equation.3">
                  <p:embed/>
                </p:oleObj>
              </mc:Choice>
              <mc:Fallback>
                <p:oleObj name="Equation" r:id="rId9" imgW="546100" imgH="241300" progId="Equation.3">
                  <p:embed/>
                  <p:pic>
                    <p:nvPicPr>
                      <p:cNvPr id="0" name=""/>
                      <p:cNvPicPr>
                        <a:picLocks noChangeAspect="1" noChangeArrowheads="1"/>
                      </p:cNvPicPr>
                      <p:nvPr/>
                    </p:nvPicPr>
                    <p:blipFill>
                      <a:blip r:embed="rId10"/>
                      <a:srcRect/>
                      <a:stretch>
                        <a:fillRect/>
                      </a:stretch>
                    </p:blipFill>
                    <p:spPr bwMode="auto">
                      <a:xfrm>
                        <a:off x="415698" y="3127178"/>
                        <a:ext cx="1244600"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1727700483"/>
              </p:ext>
            </p:extLst>
          </p:nvPr>
        </p:nvGraphicFramePr>
        <p:xfrm>
          <a:off x="371747" y="5531346"/>
          <a:ext cx="1214437" cy="504825"/>
        </p:xfrm>
        <a:graphic>
          <a:graphicData uri="http://schemas.openxmlformats.org/presentationml/2006/ole">
            <mc:AlternateContent xmlns:mc="http://schemas.openxmlformats.org/markup-compatibility/2006">
              <mc:Choice xmlns:v="urn:schemas-microsoft-com:vml" Requires="v">
                <p:oleObj spid="_x0000_s1218745" name="Equation" r:id="rId11" imgW="533400" imgH="241300" progId="Equation.DSMT4">
                  <p:embed/>
                </p:oleObj>
              </mc:Choice>
              <mc:Fallback>
                <p:oleObj name="Equation" r:id="rId11" imgW="533400" imgH="241300" progId="Equation.DSMT4">
                  <p:embed/>
                  <p:pic>
                    <p:nvPicPr>
                      <p:cNvPr id="0" name=""/>
                      <p:cNvPicPr>
                        <a:picLocks noChangeAspect="1" noChangeArrowheads="1"/>
                      </p:cNvPicPr>
                      <p:nvPr/>
                    </p:nvPicPr>
                    <p:blipFill>
                      <a:blip r:embed="rId12"/>
                      <a:srcRect/>
                      <a:stretch>
                        <a:fillRect/>
                      </a:stretch>
                    </p:blipFill>
                    <p:spPr bwMode="auto">
                      <a:xfrm>
                        <a:off x="371747" y="5531346"/>
                        <a:ext cx="1214437" cy="504825"/>
                      </a:xfrm>
                      <a:prstGeom prst="rect">
                        <a:avLst/>
                      </a:prstGeom>
                      <a:noFill/>
                      <a:ln>
                        <a:noFill/>
                      </a:ln>
                      <a:effectLst/>
                      <a:extLst/>
                    </p:spPr>
                  </p:pic>
                </p:oleObj>
              </mc:Fallback>
            </mc:AlternateContent>
          </a:graphicData>
        </a:graphic>
      </p:graphicFrame>
      <p:sp>
        <p:nvSpPr>
          <p:cNvPr id="22" name="Rectangle 21"/>
          <p:cNvSpPr/>
          <p:nvPr/>
        </p:nvSpPr>
        <p:spPr>
          <a:xfrm>
            <a:off x="352814" y="4922510"/>
            <a:ext cx="6045637" cy="400110"/>
          </a:xfrm>
          <a:prstGeom prst="rect">
            <a:avLst/>
          </a:prstGeom>
        </p:spPr>
        <p:txBody>
          <a:bodyPr wrap="square">
            <a:spAutoFit/>
          </a:bodyPr>
          <a:lstStyle/>
          <a:p>
            <a:pPr algn="l"/>
            <a:r>
              <a:rPr lang="en-US" sz="2000" dirty="0" smtClean="0">
                <a:latin typeface="Arial" charset="0"/>
              </a:rPr>
              <a:t>Also identify the control input</a:t>
            </a:r>
            <a:endParaRPr lang="en-US" sz="2000" dirty="0">
              <a:latin typeface="Arial" charset="0"/>
            </a:endParaRPr>
          </a:p>
        </p:txBody>
      </p:sp>
    </p:spTree>
    <p:extLst>
      <p:ext uri="{BB962C8B-B14F-4D97-AF65-F5344CB8AC3E}">
        <p14:creationId xmlns:p14="http://schemas.microsoft.com/office/powerpoint/2010/main" val="11512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down)">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4"/>
          <p:cNvGraphicFramePr>
            <a:graphicFrameLocks noChangeAspect="1"/>
          </p:cNvGraphicFramePr>
          <p:nvPr>
            <p:extLst>
              <p:ext uri="{D42A27DB-BD31-4B8C-83A1-F6EECF244321}">
                <p14:modId xmlns:p14="http://schemas.microsoft.com/office/powerpoint/2010/main" val="1643110212"/>
              </p:ext>
            </p:extLst>
          </p:nvPr>
        </p:nvGraphicFramePr>
        <p:xfrm>
          <a:off x="568153" y="1121271"/>
          <a:ext cx="3763963" cy="425450"/>
        </p:xfrm>
        <a:graphic>
          <a:graphicData uri="http://schemas.openxmlformats.org/presentationml/2006/ole">
            <mc:AlternateContent xmlns:mc="http://schemas.openxmlformats.org/markup-compatibility/2006">
              <mc:Choice xmlns:v="urn:schemas-microsoft-com:vml" Requires="v">
                <p:oleObj spid="_x0000_s1325198" name="Equation" r:id="rId3" imgW="1651000" imgH="203200" progId="Equation.DSMT4">
                  <p:embed/>
                </p:oleObj>
              </mc:Choice>
              <mc:Fallback>
                <p:oleObj name="Equation" r:id="rId3" imgW="1651000" imgH="203200" progId="Equation.DSMT4">
                  <p:embed/>
                  <p:pic>
                    <p:nvPicPr>
                      <p:cNvPr id="0" name=""/>
                      <p:cNvPicPr>
                        <a:picLocks noChangeAspect="1" noChangeArrowheads="1"/>
                      </p:cNvPicPr>
                      <p:nvPr/>
                    </p:nvPicPr>
                    <p:blipFill>
                      <a:blip r:embed="rId4"/>
                      <a:srcRect/>
                      <a:stretch>
                        <a:fillRect/>
                      </a:stretch>
                    </p:blipFill>
                    <p:spPr bwMode="auto">
                      <a:xfrm>
                        <a:off x="568153" y="1121271"/>
                        <a:ext cx="3763963" cy="42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5" name="Rectangle 14"/>
          <p:cNvSpPr/>
          <p:nvPr/>
        </p:nvSpPr>
        <p:spPr>
          <a:xfrm>
            <a:off x="186570" y="610762"/>
            <a:ext cx="3558987" cy="400110"/>
          </a:xfrm>
          <a:prstGeom prst="rect">
            <a:avLst/>
          </a:prstGeom>
        </p:spPr>
        <p:txBody>
          <a:bodyPr wrap="none">
            <a:spAutoFit/>
          </a:bodyPr>
          <a:lstStyle/>
          <a:p>
            <a:r>
              <a:rPr lang="en-US" sz="2000" dirty="0">
                <a:latin typeface="Arial" charset="0"/>
              </a:rPr>
              <a:t>Rewriting differential </a:t>
            </a:r>
            <a:r>
              <a:rPr lang="en-US" sz="2000" dirty="0" smtClean="0">
                <a:latin typeface="Arial" charset="0"/>
              </a:rPr>
              <a:t>equation</a:t>
            </a:r>
          </a:p>
        </p:txBody>
      </p:sp>
      <p:sp>
        <p:nvSpPr>
          <p:cNvPr id="23" name="Rectangle 22"/>
          <p:cNvSpPr/>
          <p:nvPr/>
        </p:nvSpPr>
        <p:spPr>
          <a:xfrm>
            <a:off x="7265419" y="604806"/>
            <a:ext cx="2189318" cy="400110"/>
          </a:xfrm>
          <a:prstGeom prst="rect">
            <a:avLst/>
          </a:prstGeom>
        </p:spPr>
        <p:txBody>
          <a:bodyPr wrap="square">
            <a:spAutoFit/>
          </a:bodyPr>
          <a:lstStyle/>
          <a:p>
            <a:r>
              <a:rPr lang="en-US" sz="2000" dirty="0" smtClean="0">
                <a:latin typeface="Arial" charset="0"/>
              </a:rPr>
              <a:t>So given</a:t>
            </a:r>
          </a:p>
        </p:txBody>
      </p:sp>
      <p:graphicFrame>
        <p:nvGraphicFramePr>
          <p:cNvPr id="25" name="Object 4"/>
          <p:cNvGraphicFramePr>
            <a:graphicFrameLocks noChangeAspect="1"/>
          </p:cNvGraphicFramePr>
          <p:nvPr>
            <p:extLst>
              <p:ext uri="{D42A27DB-BD31-4B8C-83A1-F6EECF244321}">
                <p14:modId xmlns:p14="http://schemas.microsoft.com/office/powerpoint/2010/main" val="3357066336"/>
              </p:ext>
            </p:extLst>
          </p:nvPr>
        </p:nvGraphicFramePr>
        <p:xfrm>
          <a:off x="7713844" y="1624063"/>
          <a:ext cx="1273175" cy="553882"/>
        </p:xfrm>
        <a:graphic>
          <a:graphicData uri="http://schemas.openxmlformats.org/presentationml/2006/ole">
            <mc:AlternateContent xmlns:mc="http://schemas.openxmlformats.org/markup-compatibility/2006">
              <mc:Choice xmlns:v="urn:schemas-microsoft-com:vml" Requires="v">
                <p:oleObj spid="_x0000_s1325199" name="Equation" r:id="rId5" imgW="558800" imgH="241300" progId="Equation.DSMT4">
                  <p:embed/>
                </p:oleObj>
              </mc:Choice>
              <mc:Fallback>
                <p:oleObj name="Equation" r:id="rId5" imgW="558800" imgH="241300" progId="Equation.DSMT4">
                  <p:embed/>
                  <p:pic>
                    <p:nvPicPr>
                      <p:cNvPr id="0" name=""/>
                      <p:cNvPicPr>
                        <a:picLocks noChangeAspect="1" noChangeArrowheads="1"/>
                      </p:cNvPicPr>
                      <p:nvPr/>
                    </p:nvPicPr>
                    <p:blipFill>
                      <a:blip r:embed="rId6"/>
                      <a:srcRect/>
                      <a:stretch>
                        <a:fillRect/>
                      </a:stretch>
                    </p:blipFill>
                    <p:spPr bwMode="auto">
                      <a:xfrm>
                        <a:off x="7713844" y="1624063"/>
                        <a:ext cx="1273175" cy="553882"/>
                      </a:xfrm>
                      <a:prstGeom prst="rect">
                        <a:avLst/>
                      </a:prstGeom>
                      <a:noFill/>
                      <a:ln>
                        <a:noFill/>
                      </a:ln>
                      <a:effectLst/>
                      <a:extLst/>
                    </p:spPr>
                  </p:pic>
                </p:oleObj>
              </mc:Fallback>
            </mc:AlternateContent>
          </a:graphicData>
        </a:graphic>
      </p:graphicFrame>
      <p:graphicFrame>
        <p:nvGraphicFramePr>
          <p:cNvPr id="26" name="Object 4"/>
          <p:cNvGraphicFramePr>
            <a:graphicFrameLocks noChangeAspect="1"/>
          </p:cNvGraphicFramePr>
          <p:nvPr>
            <p:extLst>
              <p:ext uri="{D42A27DB-BD31-4B8C-83A1-F6EECF244321}">
                <p14:modId xmlns:p14="http://schemas.microsoft.com/office/powerpoint/2010/main" val="743693248"/>
              </p:ext>
            </p:extLst>
          </p:nvPr>
        </p:nvGraphicFramePr>
        <p:xfrm>
          <a:off x="9129413" y="1562569"/>
          <a:ext cx="636587" cy="610200"/>
        </p:xfrm>
        <a:graphic>
          <a:graphicData uri="http://schemas.openxmlformats.org/presentationml/2006/ole">
            <mc:AlternateContent xmlns:mc="http://schemas.openxmlformats.org/markup-compatibility/2006">
              <mc:Choice xmlns:v="urn:schemas-microsoft-com:vml" Requires="v">
                <p:oleObj spid="_x0000_s1325200" name="Equation" r:id="rId7" imgW="279400" imgH="241300" progId="Equation.DSMT4">
                  <p:embed/>
                </p:oleObj>
              </mc:Choice>
              <mc:Fallback>
                <p:oleObj name="Equation" r:id="rId7" imgW="279400" imgH="241300" progId="Equation.DSMT4">
                  <p:embed/>
                  <p:pic>
                    <p:nvPicPr>
                      <p:cNvPr id="0" name=""/>
                      <p:cNvPicPr>
                        <a:picLocks noChangeAspect="1" noChangeArrowheads="1"/>
                      </p:cNvPicPr>
                      <p:nvPr/>
                    </p:nvPicPr>
                    <p:blipFill>
                      <a:blip r:embed="rId8"/>
                      <a:srcRect/>
                      <a:stretch>
                        <a:fillRect/>
                      </a:stretch>
                    </p:blipFill>
                    <p:spPr bwMode="auto">
                      <a:xfrm>
                        <a:off x="9129413" y="1562569"/>
                        <a:ext cx="636587" cy="610200"/>
                      </a:xfrm>
                      <a:prstGeom prst="rect">
                        <a:avLst/>
                      </a:prstGeom>
                      <a:noFill/>
                      <a:ln>
                        <a:noFill/>
                      </a:ln>
                      <a:effectLst/>
                      <a:extLst/>
                    </p:spPr>
                  </p:pic>
                </p:oleObj>
              </mc:Fallback>
            </mc:AlternateContent>
          </a:graphicData>
        </a:graphic>
      </p:graphicFrame>
      <p:graphicFrame>
        <p:nvGraphicFramePr>
          <p:cNvPr id="29" name="Object 4"/>
          <p:cNvGraphicFramePr>
            <a:graphicFrameLocks noChangeAspect="1"/>
          </p:cNvGraphicFramePr>
          <p:nvPr>
            <p:extLst>
              <p:ext uri="{D42A27DB-BD31-4B8C-83A1-F6EECF244321}">
                <p14:modId xmlns:p14="http://schemas.microsoft.com/office/powerpoint/2010/main" val="126172574"/>
              </p:ext>
            </p:extLst>
          </p:nvPr>
        </p:nvGraphicFramePr>
        <p:xfrm>
          <a:off x="230188" y="1627188"/>
          <a:ext cx="3097212" cy="504825"/>
        </p:xfrm>
        <a:graphic>
          <a:graphicData uri="http://schemas.openxmlformats.org/presentationml/2006/ole">
            <mc:AlternateContent xmlns:mc="http://schemas.openxmlformats.org/markup-compatibility/2006">
              <mc:Choice xmlns:v="urn:schemas-microsoft-com:vml" Requires="v">
                <p:oleObj spid="_x0000_s1325201" name="Equation" r:id="rId9" imgW="1358900" imgH="241300" progId="Equation.DSMT4">
                  <p:embed/>
                </p:oleObj>
              </mc:Choice>
              <mc:Fallback>
                <p:oleObj name="Equation" r:id="rId9" imgW="1358900" imgH="241300" progId="Equation.DSMT4">
                  <p:embed/>
                  <p:pic>
                    <p:nvPicPr>
                      <p:cNvPr id="0" name=""/>
                      <p:cNvPicPr>
                        <a:picLocks noChangeAspect="1" noChangeArrowheads="1"/>
                      </p:cNvPicPr>
                      <p:nvPr/>
                    </p:nvPicPr>
                    <p:blipFill>
                      <a:blip r:embed="rId10"/>
                      <a:srcRect/>
                      <a:stretch>
                        <a:fillRect/>
                      </a:stretch>
                    </p:blipFill>
                    <p:spPr bwMode="auto">
                      <a:xfrm>
                        <a:off x="230188" y="1627188"/>
                        <a:ext cx="3097212"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0" name="Rectangle 29"/>
          <p:cNvSpPr/>
          <p:nvPr/>
        </p:nvSpPr>
        <p:spPr>
          <a:xfrm>
            <a:off x="413982" y="2864517"/>
            <a:ext cx="3577897" cy="400110"/>
          </a:xfrm>
          <a:prstGeom prst="rect">
            <a:avLst/>
          </a:prstGeom>
        </p:spPr>
        <p:txBody>
          <a:bodyPr wrap="none">
            <a:spAutoFit/>
          </a:bodyPr>
          <a:lstStyle/>
          <a:p>
            <a:r>
              <a:rPr lang="en-US" sz="2000" dirty="0" smtClean="0">
                <a:latin typeface="Arial" charset="0"/>
              </a:rPr>
              <a:t>This gives the state equations</a:t>
            </a:r>
          </a:p>
        </p:txBody>
      </p:sp>
      <p:graphicFrame>
        <p:nvGraphicFramePr>
          <p:cNvPr id="31" name="Object 4"/>
          <p:cNvGraphicFramePr>
            <a:graphicFrameLocks noChangeAspect="1"/>
          </p:cNvGraphicFramePr>
          <p:nvPr>
            <p:extLst/>
          </p:nvPr>
        </p:nvGraphicFramePr>
        <p:xfrm>
          <a:off x="267030" y="3915437"/>
          <a:ext cx="2720975" cy="876300"/>
        </p:xfrm>
        <a:graphic>
          <a:graphicData uri="http://schemas.openxmlformats.org/presentationml/2006/ole">
            <mc:AlternateContent xmlns:mc="http://schemas.openxmlformats.org/markup-compatibility/2006">
              <mc:Choice xmlns:v="urn:schemas-microsoft-com:vml" Requires="v">
                <p:oleObj spid="_x0000_s1325202" name="Equation" r:id="rId11" imgW="1193800" imgH="419100" progId="Equation.3">
                  <p:embed/>
                </p:oleObj>
              </mc:Choice>
              <mc:Fallback>
                <p:oleObj name="Equation" r:id="rId11" imgW="1193800" imgH="419100" progId="Equation.3">
                  <p:embed/>
                  <p:pic>
                    <p:nvPicPr>
                      <p:cNvPr id="0" name=""/>
                      <p:cNvPicPr>
                        <a:picLocks noChangeAspect="1" noChangeArrowheads="1"/>
                      </p:cNvPicPr>
                      <p:nvPr/>
                    </p:nvPicPr>
                    <p:blipFill>
                      <a:blip r:embed="rId12"/>
                      <a:srcRect/>
                      <a:stretch>
                        <a:fillRect/>
                      </a:stretch>
                    </p:blipFill>
                    <p:spPr bwMode="auto">
                      <a:xfrm>
                        <a:off x="267030" y="3915437"/>
                        <a:ext cx="2720975" cy="876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 name="Object 4"/>
          <p:cNvGraphicFramePr>
            <a:graphicFrameLocks noChangeAspect="1"/>
          </p:cNvGraphicFramePr>
          <p:nvPr>
            <p:extLst>
              <p:ext uri="{D42A27DB-BD31-4B8C-83A1-F6EECF244321}">
                <p14:modId xmlns:p14="http://schemas.microsoft.com/office/powerpoint/2010/main" val="694524955"/>
              </p:ext>
            </p:extLst>
          </p:nvPr>
        </p:nvGraphicFramePr>
        <p:xfrm>
          <a:off x="324163" y="5372640"/>
          <a:ext cx="2781300" cy="504825"/>
        </p:xfrm>
        <a:graphic>
          <a:graphicData uri="http://schemas.openxmlformats.org/presentationml/2006/ole">
            <mc:AlternateContent xmlns:mc="http://schemas.openxmlformats.org/markup-compatibility/2006">
              <mc:Choice xmlns:v="urn:schemas-microsoft-com:vml" Requires="v">
                <p:oleObj spid="_x0000_s1325203" name="Equation" r:id="rId13" imgW="1219200" imgH="241300" progId="Equation.DSMT4">
                  <p:embed/>
                </p:oleObj>
              </mc:Choice>
              <mc:Fallback>
                <p:oleObj name="Equation" r:id="rId13" imgW="1219200" imgH="241300" progId="Equation.DSMT4">
                  <p:embed/>
                  <p:pic>
                    <p:nvPicPr>
                      <p:cNvPr id="0" name=""/>
                      <p:cNvPicPr>
                        <a:picLocks noChangeAspect="1" noChangeArrowheads="1"/>
                      </p:cNvPicPr>
                      <p:nvPr/>
                    </p:nvPicPr>
                    <p:blipFill>
                      <a:blip r:embed="rId14"/>
                      <a:srcRect/>
                      <a:stretch>
                        <a:fillRect/>
                      </a:stretch>
                    </p:blipFill>
                    <p:spPr bwMode="auto">
                      <a:xfrm>
                        <a:off x="324163" y="5372640"/>
                        <a:ext cx="2781300"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3" name="Rectangle 32"/>
          <p:cNvSpPr/>
          <p:nvPr/>
        </p:nvSpPr>
        <p:spPr>
          <a:xfrm>
            <a:off x="216222" y="4820428"/>
            <a:ext cx="1296624" cy="400110"/>
          </a:xfrm>
          <a:prstGeom prst="rect">
            <a:avLst/>
          </a:prstGeom>
        </p:spPr>
        <p:txBody>
          <a:bodyPr wrap="none">
            <a:spAutoFit/>
          </a:bodyPr>
          <a:lstStyle/>
          <a:p>
            <a:r>
              <a:rPr lang="en-US" sz="2000" dirty="0" smtClean="0">
                <a:latin typeface="Arial" charset="0"/>
              </a:rPr>
              <a:t>Therefore</a:t>
            </a:r>
          </a:p>
        </p:txBody>
      </p:sp>
      <p:sp>
        <p:nvSpPr>
          <p:cNvPr id="17"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M</a:t>
            </a:r>
            <a:r>
              <a:rPr lang="en-US" sz="3200" b="1" dirty="0" smtClean="0">
                <a:latin typeface="Arial" charset="0"/>
              </a:rPr>
              <a:t>ass spring damper state space model</a:t>
            </a:r>
            <a:endParaRPr lang="en-US" sz="3200" b="1" dirty="0">
              <a:latin typeface="Arial" charset="0"/>
            </a:endParaRPr>
          </a:p>
        </p:txBody>
      </p:sp>
      <p:graphicFrame>
        <p:nvGraphicFramePr>
          <p:cNvPr id="18" name="Object 4"/>
          <p:cNvGraphicFramePr>
            <a:graphicFrameLocks noChangeAspect="1"/>
          </p:cNvGraphicFramePr>
          <p:nvPr>
            <p:extLst>
              <p:ext uri="{D42A27DB-BD31-4B8C-83A1-F6EECF244321}">
                <p14:modId xmlns:p14="http://schemas.microsoft.com/office/powerpoint/2010/main" val="3298879104"/>
              </p:ext>
            </p:extLst>
          </p:nvPr>
        </p:nvGraphicFramePr>
        <p:xfrm>
          <a:off x="7693329" y="990041"/>
          <a:ext cx="1244600" cy="553882"/>
        </p:xfrm>
        <a:graphic>
          <a:graphicData uri="http://schemas.openxmlformats.org/presentationml/2006/ole">
            <mc:AlternateContent xmlns:mc="http://schemas.openxmlformats.org/markup-compatibility/2006">
              <mc:Choice xmlns:v="urn:schemas-microsoft-com:vml" Requires="v">
                <p:oleObj spid="_x0000_s1325204" name="Equation" r:id="rId15" imgW="546100" imgH="241300" progId="Equation.3">
                  <p:embed/>
                </p:oleObj>
              </mc:Choice>
              <mc:Fallback>
                <p:oleObj name="Equation" r:id="rId15" imgW="546100" imgH="241300" progId="Equation.3">
                  <p:embed/>
                  <p:pic>
                    <p:nvPicPr>
                      <p:cNvPr id="0" name=""/>
                      <p:cNvPicPr>
                        <a:picLocks noChangeAspect="1" noChangeArrowheads="1"/>
                      </p:cNvPicPr>
                      <p:nvPr/>
                    </p:nvPicPr>
                    <p:blipFill>
                      <a:blip r:embed="rId16"/>
                      <a:srcRect/>
                      <a:stretch>
                        <a:fillRect/>
                      </a:stretch>
                    </p:blipFill>
                    <p:spPr bwMode="auto">
                      <a:xfrm>
                        <a:off x="7693329" y="990041"/>
                        <a:ext cx="1244600" cy="553882"/>
                      </a:xfrm>
                      <a:prstGeom prst="rect">
                        <a:avLst/>
                      </a:prstGeom>
                      <a:noFill/>
                      <a:ln>
                        <a:noFill/>
                      </a:ln>
                      <a:effectLs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4019978634"/>
              </p:ext>
            </p:extLst>
          </p:nvPr>
        </p:nvGraphicFramePr>
        <p:xfrm>
          <a:off x="7783695" y="2209744"/>
          <a:ext cx="1214437" cy="553882"/>
        </p:xfrm>
        <a:graphic>
          <a:graphicData uri="http://schemas.openxmlformats.org/presentationml/2006/ole">
            <mc:AlternateContent xmlns:mc="http://schemas.openxmlformats.org/markup-compatibility/2006">
              <mc:Choice xmlns:v="urn:schemas-microsoft-com:vml" Requires="v">
                <p:oleObj spid="_x0000_s1325205" name="Equation" r:id="rId17" imgW="533400" imgH="241300" progId="Equation.DSMT4">
                  <p:embed/>
                </p:oleObj>
              </mc:Choice>
              <mc:Fallback>
                <p:oleObj name="Equation" r:id="rId17" imgW="533400" imgH="241300" progId="Equation.DSMT4">
                  <p:embed/>
                  <p:pic>
                    <p:nvPicPr>
                      <p:cNvPr id="0" name=""/>
                      <p:cNvPicPr>
                        <a:picLocks noChangeAspect="1" noChangeArrowheads="1"/>
                      </p:cNvPicPr>
                      <p:nvPr/>
                    </p:nvPicPr>
                    <p:blipFill>
                      <a:blip r:embed="rId18"/>
                      <a:srcRect/>
                      <a:stretch>
                        <a:fillRect/>
                      </a:stretch>
                    </p:blipFill>
                    <p:spPr bwMode="auto">
                      <a:xfrm>
                        <a:off x="7783695" y="2209744"/>
                        <a:ext cx="1214437" cy="553882"/>
                      </a:xfrm>
                      <a:prstGeom prst="rect">
                        <a:avLst/>
                      </a:prstGeom>
                      <a:noFill/>
                      <a:ln>
                        <a:noFill/>
                      </a:ln>
                      <a:effectLs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2520501245"/>
              </p:ext>
            </p:extLst>
          </p:nvPr>
        </p:nvGraphicFramePr>
        <p:xfrm>
          <a:off x="294003" y="3447035"/>
          <a:ext cx="1012825" cy="504825"/>
        </p:xfrm>
        <a:graphic>
          <a:graphicData uri="http://schemas.openxmlformats.org/presentationml/2006/ole">
            <mc:AlternateContent xmlns:mc="http://schemas.openxmlformats.org/markup-compatibility/2006">
              <mc:Choice xmlns:v="urn:schemas-microsoft-com:vml" Requires="v">
                <p:oleObj spid="_x0000_s1325206" name="Equation" r:id="rId19" imgW="444500" imgH="241300" progId="Equation.DSMT4">
                  <p:embed/>
                </p:oleObj>
              </mc:Choice>
              <mc:Fallback>
                <p:oleObj name="Equation" r:id="rId19" imgW="444500" imgH="241300" progId="Equation.DSMT4">
                  <p:embed/>
                  <p:pic>
                    <p:nvPicPr>
                      <p:cNvPr id="0" name=""/>
                      <p:cNvPicPr>
                        <a:picLocks noChangeAspect="1" noChangeArrowheads="1"/>
                      </p:cNvPicPr>
                      <p:nvPr/>
                    </p:nvPicPr>
                    <p:blipFill>
                      <a:blip r:embed="rId20"/>
                      <a:srcRect/>
                      <a:stretch>
                        <a:fillRect/>
                      </a:stretch>
                    </p:blipFill>
                    <p:spPr bwMode="auto">
                      <a:xfrm>
                        <a:off x="294003" y="3447035"/>
                        <a:ext cx="1012825"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1" name="Object 4"/>
          <p:cNvGraphicFramePr>
            <a:graphicFrameLocks noChangeAspect="1"/>
          </p:cNvGraphicFramePr>
          <p:nvPr>
            <p:extLst>
              <p:ext uri="{D42A27DB-BD31-4B8C-83A1-F6EECF244321}">
                <p14:modId xmlns:p14="http://schemas.microsoft.com/office/powerpoint/2010/main" val="356765252"/>
              </p:ext>
            </p:extLst>
          </p:nvPr>
        </p:nvGraphicFramePr>
        <p:xfrm>
          <a:off x="152854" y="5869888"/>
          <a:ext cx="3562350" cy="877887"/>
        </p:xfrm>
        <a:graphic>
          <a:graphicData uri="http://schemas.openxmlformats.org/presentationml/2006/ole">
            <mc:AlternateContent xmlns:mc="http://schemas.openxmlformats.org/markup-compatibility/2006">
              <mc:Choice xmlns:v="urn:schemas-microsoft-com:vml" Requires="v">
                <p:oleObj spid="_x0000_s1325207" name="Equation" r:id="rId21" imgW="1562100" imgH="419100" progId="Equation.DSMT4">
                  <p:embed/>
                </p:oleObj>
              </mc:Choice>
              <mc:Fallback>
                <p:oleObj name="Equation" r:id="rId21" imgW="1562100" imgH="419100" progId="Equation.DSMT4">
                  <p:embed/>
                  <p:pic>
                    <p:nvPicPr>
                      <p:cNvPr id="0" name=""/>
                      <p:cNvPicPr>
                        <a:picLocks noChangeAspect="1" noChangeArrowheads="1"/>
                      </p:cNvPicPr>
                      <p:nvPr/>
                    </p:nvPicPr>
                    <p:blipFill>
                      <a:blip r:embed="rId22"/>
                      <a:srcRect/>
                      <a:stretch>
                        <a:fillRect/>
                      </a:stretch>
                    </p:blipFill>
                    <p:spPr bwMode="auto">
                      <a:xfrm>
                        <a:off x="152854" y="5869888"/>
                        <a:ext cx="3562350" cy="877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4" name="Object 4"/>
          <p:cNvGraphicFramePr>
            <a:graphicFrameLocks noChangeAspect="1"/>
          </p:cNvGraphicFramePr>
          <p:nvPr>
            <p:extLst>
              <p:ext uri="{D42A27DB-BD31-4B8C-83A1-F6EECF244321}">
                <p14:modId xmlns:p14="http://schemas.microsoft.com/office/powerpoint/2010/main" val="1086106719"/>
              </p:ext>
            </p:extLst>
          </p:nvPr>
        </p:nvGraphicFramePr>
        <p:xfrm>
          <a:off x="286839" y="2206391"/>
          <a:ext cx="3068637" cy="504825"/>
        </p:xfrm>
        <a:graphic>
          <a:graphicData uri="http://schemas.openxmlformats.org/presentationml/2006/ole">
            <mc:AlternateContent xmlns:mc="http://schemas.openxmlformats.org/markup-compatibility/2006">
              <mc:Choice xmlns:v="urn:schemas-microsoft-com:vml" Requires="v">
                <p:oleObj spid="_x0000_s1325208" name="Equation" r:id="rId23" imgW="1346200" imgH="241300" progId="Equation.3">
                  <p:embed/>
                </p:oleObj>
              </mc:Choice>
              <mc:Fallback>
                <p:oleObj name="Equation" r:id="rId23" imgW="1346200" imgH="241300" progId="Equation.3">
                  <p:embed/>
                  <p:pic>
                    <p:nvPicPr>
                      <p:cNvPr id="0" name=""/>
                      <p:cNvPicPr>
                        <a:picLocks noChangeAspect="1" noChangeArrowheads="1"/>
                      </p:cNvPicPr>
                      <p:nvPr/>
                    </p:nvPicPr>
                    <p:blipFill>
                      <a:blip r:embed="rId24"/>
                      <a:srcRect/>
                      <a:stretch>
                        <a:fillRect/>
                      </a:stretch>
                    </p:blipFill>
                    <p:spPr bwMode="auto">
                      <a:xfrm>
                        <a:off x="286839" y="2206391"/>
                        <a:ext cx="3068637"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94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0"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325700" y="2743217"/>
            <a:ext cx="5615840" cy="400110"/>
          </a:xfrm>
          <a:prstGeom prst="rect">
            <a:avLst/>
          </a:prstGeom>
        </p:spPr>
        <p:txBody>
          <a:bodyPr wrap="none">
            <a:spAutoFit/>
          </a:bodyPr>
          <a:lstStyle/>
          <a:p>
            <a:r>
              <a:rPr lang="en-US" sz="2000" dirty="0" smtClean="0">
                <a:latin typeface="Arial" charset="0"/>
              </a:rPr>
              <a:t>In state space matrix in standard form this gives</a:t>
            </a:r>
          </a:p>
        </p:txBody>
      </p:sp>
      <p:graphicFrame>
        <p:nvGraphicFramePr>
          <p:cNvPr id="35" name="Object 4"/>
          <p:cNvGraphicFramePr>
            <a:graphicFrameLocks noChangeAspect="1"/>
          </p:cNvGraphicFramePr>
          <p:nvPr>
            <p:extLst>
              <p:ext uri="{D42A27DB-BD31-4B8C-83A1-F6EECF244321}">
                <p14:modId xmlns:p14="http://schemas.microsoft.com/office/powerpoint/2010/main" val="3271997077"/>
              </p:ext>
            </p:extLst>
          </p:nvPr>
        </p:nvGraphicFramePr>
        <p:xfrm>
          <a:off x="671622" y="3493124"/>
          <a:ext cx="6169025" cy="1489075"/>
        </p:xfrm>
        <a:graphic>
          <a:graphicData uri="http://schemas.openxmlformats.org/presentationml/2006/ole">
            <mc:AlternateContent xmlns:mc="http://schemas.openxmlformats.org/markup-compatibility/2006">
              <mc:Choice xmlns:v="urn:schemas-microsoft-com:vml" Requires="v">
                <p:oleObj spid="_x0000_s896345" name="Equation" r:id="rId3" imgW="2705100" imgH="711200" progId="Equation.DSMT4">
                  <p:embed/>
                </p:oleObj>
              </mc:Choice>
              <mc:Fallback>
                <p:oleObj name="Equation" r:id="rId3" imgW="2705100" imgH="711200" progId="Equation.DSMT4">
                  <p:embed/>
                  <p:pic>
                    <p:nvPicPr>
                      <p:cNvPr id="0" name=""/>
                      <p:cNvPicPr>
                        <a:picLocks noChangeAspect="1" noChangeArrowheads="1"/>
                      </p:cNvPicPr>
                      <p:nvPr/>
                    </p:nvPicPr>
                    <p:blipFill>
                      <a:blip r:embed="rId4"/>
                      <a:srcRect/>
                      <a:stretch>
                        <a:fillRect/>
                      </a:stretch>
                    </p:blipFill>
                    <p:spPr bwMode="auto">
                      <a:xfrm>
                        <a:off x="671622" y="3493124"/>
                        <a:ext cx="6169025" cy="148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8" name="Rectangle 17"/>
          <p:cNvSpPr/>
          <p:nvPr/>
        </p:nvSpPr>
        <p:spPr>
          <a:xfrm>
            <a:off x="285967" y="5004125"/>
            <a:ext cx="1812382" cy="400110"/>
          </a:xfrm>
          <a:prstGeom prst="rect">
            <a:avLst/>
          </a:prstGeom>
        </p:spPr>
        <p:txBody>
          <a:bodyPr wrap="none">
            <a:spAutoFit/>
          </a:bodyPr>
          <a:lstStyle/>
          <a:p>
            <a:r>
              <a:rPr lang="en-US" sz="2000" dirty="0" smtClean="0">
                <a:latin typeface="Arial" charset="0"/>
              </a:rPr>
              <a:t>if output y = x</a:t>
            </a:r>
            <a:r>
              <a:rPr lang="en-US" sz="2000" baseline="-25000" dirty="0" smtClean="0">
                <a:latin typeface="Arial" charset="0"/>
              </a:rPr>
              <a:t>1</a:t>
            </a:r>
            <a:r>
              <a:rPr lang="en-US" sz="2000" dirty="0" smtClean="0">
                <a:latin typeface="Arial" charset="0"/>
              </a:rPr>
              <a:t> </a:t>
            </a:r>
          </a:p>
        </p:txBody>
      </p:sp>
      <p:graphicFrame>
        <p:nvGraphicFramePr>
          <p:cNvPr id="19" name="Object 4"/>
          <p:cNvGraphicFramePr>
            <a:graphicFrameLocks noChangeAspect="1"/>
          </p:cNvGraphicFramePr>
          <p:nvPr>
            <p:extLst>
              <p:ext uri="{D42A27DB-BD31-4B8C-83A1-F6EECF244321}">
                <p14:modId xmlns:p14="http://schemas.microsoft.com/office/powerpoint/2010/main" val="1512109348"/>
              </p:ext>
            </p:extLst>
          </p:nvPr>
        </p:nvGraphicFramePr>
        <p:xfrm>
          <a:off x="416324" y="5412283"/>
          <a:ext cx="4052887" cy="1274763"/>
        </p:xfrm>
        <a:graphic>
          <a:graphicData uri="http://schemas.openxmlformats.org/presentationml/2006/ole">
            <mc:AlternateContent xmlns:mc="http://schemas.openxmlformats.org/markup-compatibility/2006">
              <mc:Choice xmlns:v="urn:schemas-microsoft-com:vml" Requires="v">
                <p:oleObj spid="_x0000_s896346" name="Equation" r:id="rId5" imgW="1778000" imgH="609600" progId="Equation.3">
                  <p:embed/>
                </p:oleObj>
              </mc:Choice>
              <mc:Fallback>
                <p:oleObj name="Equation" r:id="rId5" imgW="1778000" imgH="609600" progId="Equation.3">
                  <p:embed/>
                  <p:pic>
                    <p:nvPicPr>
                      <p:cNvPr id="0" name=""/>
                      <p:cNvPicPr>
                        <a:picLocks noChangeAspect="1" noChangeArrowheads="1"/>
                      </p:cNvPicPr>
                      <p:nvPr/>
                    </p:nvPicPr>
                    <p:blipFill>
                      <a:blip r:embed="rId6"/>
                      <a:srcRect/>
                      <a:stretch>
                        <a:fillRect/>
                      </a:stretch>
                    </p:blipFill>
                    <p:spPr bwMode="auto">
                      <a:xfrm>
                        <a:off x="416324" y="5412283"/>
                        <a:ext cx="4052887" cy="1274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M</a:t>
            </a:r>
            <a:r>
              <a:rPr lang="en-US" sz="3200" b="1" dirty="0" smtClean="0">
                <a:latin typeface="Arial" charset="0"/>
              </a:rPr>
              <a:t>ass spring damper state space model</a:t>
            </a:r>
            <a:endParaRPr lang="en-US" sz="3200" b="1" dirty="0">
              <a:latin typeface="Arial" charset="0"/>
            </a:endParaRPr>
          </a:p>
        </p:txBody>
      </p:sp>
      <p:graphicFrame>
        <p:nvGraphicFramePr>
          <p:cNvPr id="10" name="Object 4"/>
          <p:cNvGraphicFramePr>
            <a:graphicFrameLocks noChangeAspect="1"/>
          </p:cNvGraphicFramePr>
          <p:nvPr>
            <p:extLst>
              <p:ext uri="{D42A27DB-BD31-4B8C-83A1-F6EECF244321}">
                <p14:modId xmlns:p14="http://schemas.microsoft.com/office/powerpoint/2010/main" val="2905005427"/>
              </p:ext>
            </p:extLst>
          </p:nvPr>
        </p:nvGraphicFramePr>
        <p:xfrm>
          <a:off x="287530" y="1037736"/>
          <a:ext cx="2781300" cy="504825"/>
        </p:xfrm>
        <a:graphic>
          <a:graphicData uri="http://schemas.openxmlformats.org/presentationml/2006/ole">
            <mc:AlternateContent xmlns:mc="http://schemas.openxmlformats.org/markup-compatibility/2006">
              <mc:Choice xmlns:v="urn:schemas-microsoft-com:vml" Requires="v">
                <p:oleObj spid="_x0000_s896347" name="Equation" r:id="rId7" imgW="1219200" imgH="241300" progId="Equation.DSMT4">
                  <p:embed/>
                </p:oleObj>
              </mc:Choice>
              <mc:Fallback>
                <p:oleObj name="Equation" r:id="rId7" imgW="1219200" imgH="241300" progId="Equation.DSMT4">
                  <p:embed/>
                  <p:pic>
                    <p:nvPicPr>
                      <p:cNvPr id="0" name=""/>
                      <p:cNvPicPr>
                        <a:picLocks noChangeAspect="1" noChangeArrowheads="1"/>
                      </p:cNvPicPr>
                      <p:nvPr/>
                    </p:nvPicPr>
                    <p:blipFill>
                      <a:blip r:embed="rId8"/>
                      <a:srcRect/>
                      <a:stretch>
                        <a:fillRect/>
                      </a:stretch>
                    </p:blipFill>
                    <p:spPr bwMode="auto">
                      <a:xfrm>
                        <a:off x="287530" y="1037736"/>
                        <a:ext cx="2781300" cy="50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12" name="Object 4"/>
          <p:cNvGraphicFramePr>
            <a:graphicFrameLocks noChangeAspect="1"/>
          </p:cNvGraphicFramePr>
          <p:nvPr>
            <p:extLst>
              <p:ext uri="{D42A27DB-BD31-4B8C-83A1-F6EECF244321}">
                <p14:modId xmlns:p14="http://schemas.microsoft.com/office/powerpoint/2010/main" val="791300952"/>
              </p:ext>
            </p:extLst>
          </p:nvPr>
        </p:nvGraphicFramePr>
        <p:xfrm>
          <a:off x="262750" y="1632673"/>
          <a:ext cx="3562350" cy="877887"/>
        </p:xfrm>
        <a:graphic>
          <a:graphicData uri="http://schemas.openxmlformats.org/presentationml/2006/ole">
            <mc:AlternateContent xmlns:mc="http://schemas.openxmlformats.org/markup-compatibility/2006">
              <mc:Choice xmlns:v="urn:schemas-microsoft-com:vml" Requires="v">
                <p:oleObj spid="_x0000_s896348" name="Equation" r:id="rId9" imgW="1562100" imgH="419100" progId="Equation.DSMT4">
                  <p:embed/>
                </p:oleObj>
              </mc:Choice>
              <mc:Fallback>
                <p:oleObj name="Equation" r:id="rId9" imgW="1562100" imgH="419100" progId="Equation.DSMT4">
                  <p:embed/>
                  <p:pic>
                    <p:nvPicPr>
                      <p:cNvPr id="0" name=""/>
                      <p:cNvPicPr>
                        <a:picLocks noChangeAspect="1" noChangeArrowheads="1"/>
                      </p:cNvPicPr>
                      <p:nvPr/>
                    </p:nvPicPr>
                    <p:blipFill>
                      <a:blip r:embed="rId10"/>
                      <a:srcRect/>
                      <a:stretch>
                        <a:fillRect/>
                      </a:stretch>
                    </p:blipFill>
                    <p:spPr bwMode="auto">
                      <a:xfrm>
                        <a:off x="262750" y="1632673"/>
                        <a:ext cx="3562350" cy="877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57150" cap="rnd">
                            <a:solidFill>
                              <a:srgbClr val="CC0066"/>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Rectangle 12"/>
          <p:cNvSpPr/>
          <p:nvPr/>
        </p:nvSpPr>
        <p:spPr>
          <a:xfrm>
            <a:off x="131613" y="490051"/>
            <a:ext cx="1082598" cy="400110"/>
          </a:xfrm>
          <a:prstGeom prst="rect">
            <a:avLst/>
          </a:prstGeom>
        </p:spPr>
        <p:txBody>
          <a:bodyPr wrap="none">
            <a:spAutoFit/>
          </a:bodyPr>
          <a:lstStyle/>
          <a:p>
            <a:r>
              <a:rPr lang="en-US" sz="2000" dirty="0" smtClean="0">
                <a:latin typeface="Arial" charset="0"/>
              </a:rPr>
              <a:t>So from</a:t>
            </a:r>
          </a:p>
        </p:txBody>
      </p:sp>
    </p:spTree>
    <p:extLst>
      <p:ext uri="{BB962C8B-B14F-4D97-AF65-F5344CB8AC3E}">
        <p14:creationId xmlns:p14="http://schemas.microsoft.com/office/powerpoint/2010/main" val="199714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10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8"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4541" y="5781614"/>
            <a:ext cx="5744481" cy="830997"/>
          </a:xfrm>
          <a:prstGeom prst="rect">
            <a:avLst/>
          </a:prstGeom>
        </p:spPr>
        <p:txBody>
          <a:bodyPr wrap="none">
            <a:spAutoFit/>
          </a:bodyPr>
          <a:lstStyle/>
          <a:p>
            <a:pPr algn="l"/>
            <a:r>
              <a:rPr lang="en-US" sz="2400" dirty="0" smtClean="0"/>
              <a:t>Please also look at:</a:t>
            </a:r>
          </a:p>
          <a:p>
            <a:pPr algn="l"/>
            <a:r>
              <a:rPr lang="en-US" sz="2400" dirty="0" smtClean="0"/>
              <a:t>StudentxxxROCO218223ReportTemplate</a:t>
            </a:r>
            <a:endParaRPr lang="en-US" sz="2400" dirty="0"/>
          </a:p>
        </p:txBody>
      </p:sp>
      <p:sp>
        <p:nvSpPr>
          <p:cNvPr id="7" name="Title 1"/>
          <p:cNvSpPr txBox="1">
            <a:spLocks/>
          </p:cNvSpPr>
          <p:nvPr/>
        </p:nvSpPr>
        <p:spPr>
          <a:xfrm>
            <a:off x="495300" y="6882"/>
            <a:ext cx="89154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t>Report format</a:t>
            </a:r>
            <a:endParaRPr lang="en-US" sz="3200" b="1" dirty="0">
              <a:latin typeface="Arial" charset="0"/>
            </a:endParaRPr>
          </a:p>
        </p:txBody>
      </p:sp>
      <p:sp>
        <p:nvSpPr>
          <p:cNvPr id="4" name="Rectangle 3"/>
          <p:cNvSpPr/>
          <p:nvPr/>
        </p:nvSpPr>
        <p:spPr>
          <a:xfrm>
            <a:off x="354540" y="995004"/>
            <a:ext cx="9246659" cy="4093428"/>
          </a:xfrm>
          <a:prstGeom prst="rect">
            <a:avLst/>
          </a:prstGeom>
        </p:spPr>
        <p:txBody>
          <a:bodyPr wrap="square">
            <a:spAutoFit/>
          </a:bodyPr>
          <a:lstStyle/>
          <a:p>
            <a:pPr algn="l"/>
            <a:r>
              <a:rPr lang="en-US" sz="2000" dirty="0"/>
              <a:t>Please only submit your overall report as a PDF. </a:t>
            </a:r>
            <a:endParaRPr lang="en-US" sz="2000" dirty="0" smtClean="0"/>
          </a:p>
          <a:p>
            <a:pPr algn="l"/>
            <a:endParaRPr lang="en-US" sz="2000" dirty="0"/>
          </a:p>
          <a:p>
            <a:pPr algn="l"/>
            <a:r>
              <a:rPr lang="en-US" sz="2000" dirty="0" smtClean="0"/>
              <a:t>When </a:t>
            </a:r>
            <a:r>
              <a:rPr lang="en-US" sz="2000" dirty="0"/>
              <a:t>you write your report, you must include you student number on every page of the report in a header and also include it in the document filename!</a:t>
            </a:r>
          </a:p>
          <a:p>
            <a:pPr algn="l"/>
            <a:endParaRPr lang="en-US" sz="2000" dirty="0"/>
          </a:p>
          <a:p>
            <a:pPr algn="l"/>
            <a:r>
              <a:rPr lang="en-US" sz="2000" dirty="0"/>
              <a:t>Each laboratory report should contain a few pages of written explanation (although it can be more than this) as well as a set of images and diagrams to explain your solutions to the practical exercises. </a:t>
            </a:r>
          </a:p>
          <a:p>
            <a:pPr algn="l"/>
            <a:endParaRPr lang="en-US" sz="2000" dirty="0"/>
          </a:p>
          <a:p>
            <a:pPr algn="l"/>
            <a:r>
              <a:rPr lang="en-US" sz="2000" dirty="0"/>
              <a:t>Embed any </a:t>
            </a:r>
            <a:r>
              <a:rPr lang="en-US" sz="2000" dirty="0" smtClean="0"/>
              <a:t>code </a:t>
            </a:r>
            <a:r>
              <a:rPr lang="en-US" sz="2000" dirty="0"/>
              <a:t>in-line the report (do not use appendices)</a:t>
            </a:r>
          </a:p>
          <a:p>
            <a:pPr algn="l"/>
            <a:endParaRPr lang="en-US" sz="2000" dirty="0"/>
          </a:p>
          <a:p>
            <a:pPr algn="l"/>
            <a:r>
              <a:rPr lang="en-US" sz="2000" dirty="0"/>
              <a:t>Please also include embedded links to short video to illustrate operation of your </a:t>
            </a:r>
            <a:r>
              <a:rPr lang="en-US" sz="2000" dirty="0" smtClean="0"/>
              <a:t>project if you use videos</a:t>
            </a:r>
            <a:endParaRPr lang="en-US" sz="2000" dirty="0"/>
          </a:p>
        </p:txBody>
      </p:sp>
    </p:spTree>
    <p:extLst>
      <p:ext uri="{BB962C8B-B14F-4D97-AF65-F5344CB8AC3E}">
        <p14:creationId xmlns:p14="http://schemas.microsoft.com/office/powerpoint/2010/main" val="175153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 y="6882"/>
            <a:ext cx="9906001"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Mass spring damper </a:t>
            </a:r>
            <a:r>
              <a:rPr lang="en-US" sz="3200" b="1" dirty="0" smtClean="0">
                <a:latin typeface="Arial" charset="0"/>
              </a:rPr>
              <a:t>uncontrolled behavior</a:t>
            </a:r>
            <a:endParaRPr lang="en-US" sz="3200" b="1" dirty="0">
              <a:latin typeface="Arial" charset="0"/>
            </a:endParaRPr>
          </a:p>
        </p:txBody>
      </p:sp>
      <p:sp>
        <p:nvSpPr>
          <p:cNvPr id="17" name="Rectangle 16"/>
          <p:cNvSpPr/>
          <p:nvPr/>
        </p:nvSpPr>
        <p:spPr>
          <a:xfrm>
            <a:off x="395169" y="609601"/>
            <a:ext cx="6979796" cy="400110"/>
          </a:xfrm>
          <a:prstGeom prst="rect">
            <a:avLst/>
          </a:prstGeom>
        </p:spPr>
        <p:txBody>
          <a:bodyPr wrap="none">
            <a:spAutoFit/>
          </a:bodyPr>
          <a:lstStyle/>
          <a:p>
            <a:pPr marL="342900" indent="-342900" algn="l">
              <a:buFont typeface="Arial"/>
              <a:buChar char="•"/>
            </a:pPr>
            <a:r>
              <a:rPr lang="en-US" sz="2000" dirty="0" smtClean="0">
                <a:latin typeface="Arial" charset="0"/>
              </a:rPr>
              <a:t>If m=1, k =2 and b=3, this leads to the numeric matrices  </a:t>
            </a:r>
            <a:endParaRPr lang="en-US" sz="2000" dirty="0">
              <a:latin typeface="Arial" charset="0"/>
            </a:endParaRPr>
          </a:p>
        </p:txBody>
      </p:sp>
      <p:graphicFrame>
        <p:nvGraphicFramePr>
          <p:cNvPr id="23" name="Object 4"/>
          <p:cNvGraphicFramePr>
            <a:graphicFrameLocks noChangeAspect="1"/>
          </p:cNvGraphicFramePr>
          <p:nvPr>
            <p:extLst>
              <p:ext uri="{D42A27DB-BD31-4B8C-83A1-F6EECF244321}">
                <p14:modId xmlns:p14="http://schemas.microsoft.com/office/powerpoint/2010/main" val="138813566"/>
              </p:ext>
            </p:extLst>
          </p:nvPr>
        </p:nvGraphicFramePr>
        <p:xfrm>
          <a:off x="660405" y="1056262"/>
          <a:ext cx="3929063" cy="1036638"/>
        </p:xfrm>
        <a:graphic>
          <a:graphicData uri="http://schemas.openxmlformats.org/presentationml/2006/ole">
            <mc:AlternateContent xmlns:mc="http://schemas.openxmlformats.org/markup-compatibility/2006">
              <mc:Choice xmlns:v="urn:schemas-microsoft-com:vml" Requires="v">
                <p:oleObj spid="_x0000_s1037" name="Equation" r:id="rId3" imgW="1866900" imgH="508000" progId="Equation.3">
                  <p:embed/>
                </p:oleObj>
              </mc:Choice>
              <mc:Fallback>
                <p:oleObj name="Equation" r:id="rId3" imgW="1866900" imgH="508000" progId="Equation.3">
                  <p:embed/>
                  <p:pic>
                    <p:nvPicPr>
                      <p:cNvPr id="0" name=""/>
                      <p:cNvPicPr>
                        <a:picLocks noChangeAspect="1" noChangeArrowheads="1"/>
                      </p:cNvPicPr>
                      <p:nvPr/>
                    </p:nvPicPr>
                    <p:blipFill>
                      <a:blip r:embed="rId4"/>
                      <a:srcRect/>
                      <a:stretch>
                        <a:fillRect/>
                      </a:stretch>
                    </p:blipFill>
                    <p:spPr bwMode="auto">
                      <a:xfrm>
                        <a:off x="660405" y="1056262"/>
                        <a:ext cx="3929063" cy="1036638"/>
                      </a:xfrm>
                      <a:prstGeom prst="rect">
                        <a:avLst/>
                      </a:prstGeom>
                      <a:noFill/>
                      <a:ln>
                        <a:noFill/>
                      </a:ln>
                      <a:effectLst/>
                      <a:extLst/>
                    </p:spPr>
                  </p:pic>
                </p:oleObj>
              </mc:Fallback>
            </mc:AlternateContent>
          </a:graphicData>
        </a:graphic>
      </p:graphicFrame>
      <p:sp>
        <p:nvSpPr>
          <p:cNvPr id="8" name="Rectangle 7"/>
          <p:cNvSpPr/>
          <p:nvPr/>
        </p:nvSpPr>
        <p:spPr>
          <a:xfrm>
            <a:off x="395170" y="2092901"/>
            <a:ext cx="6912470" cy="400110"/>
          </a:xfrm>
          <a:prstGeom prst="rect">
            <a:avLst/>
          </a:prstGeom>
        </p:spPr>
        <p:txBody>
          <a:bodyPr wrap="none">
            <a:spAutoFit/>
          </a:bodyPr>
          <a:lstStyle/>
          <a:p>
            <a:pPr marL="342900" indent="-342900" algn="l">
              <a:buFont typeface="Arial"/>
              <a:buChar char="•"/>
            </a:pPr>
            <a:r>
              <a:rPr lang="en-US" sz="2000" dirty="0">
                <a:latin typeface="Arial" charset="0"/>
              </a:rPr>
              <a:t>The eigenvalues </a:t>
            </a:r>
            <a:r>
              <a:rPr lang="en-US" sz="2000" dirty="0" err="1">
                <a:latin typeface="Arial" charset="0"/>
              </a:rPr>
              <a:t>λ</a:t>
            </a:r>
            <a:r>
              <a:rPr lang="en-US" sz="2000" dirty="0">
                <a:latin typeface="Arial" charset="0"/>
              </a:rPr>
              <a:t> of this open loop system are given by</a:t>
            </a:r>
          </a:p>
        </p:txBody>
      </p:sp>
      <p:graphicFrame>
        <p:nvGraphicFramePr>
          <p:cNvPr id="9" name="Object 4"/>
          <p:cNvGraphicFramePr>
            <a:graphicFrameLocks noChangeAspect="1"/>
          </p:cNvGraphicFramePr>
          <p:nvPr>
            <p:extLst>
              <p:ext uri="{D42A27DB-BD31-4B8C-83A1-F6EECF244321}">
                <p14:modId xmlns:p14="http://schemas.microsoft.com/office/powerpoint/2010/main" val="872363120"/>
              </p:ext>
            </p:extLst>
          </p:nvPr>
        </p:nvGraphicFramePr>
        <p:xfrm>
          <a:off x="3020157" y="2554566"/>
          <a:ext cx="4357687" cy="1089025"/>
        </p:xfrm>
        <a:graphic>
          <a:graphicData uri="http://schemas.openxmlformats.org/presentationml/2006/ole">
            <mc:AlternateContent xmlns:mc="http://schemas.openxmlformats.org/markup-compatibility/2006">
              <mc:Choice xmlns:v="urn:schemas-microsoft-com:vml" Requires="v">
                <p:oleObj spid="_x0000_s1038" name="Equation" r:id="rId5" imgW="2070100" imgH="533400" progId="Equation.DSMT4">
                  <p:embed/>
                </p:oleObj>
              </mc:Choice>
              <mc:Fallback>
                <p:oleObj name="Equation" r:id="rId5" imgW="2070100" imgH="533400" progId="Equation.DSMT4">
                  <p:embed/>
                  <p:pic>
                    <p:nvPicPr>
                      <p:cNvPr id="0" name=""/>
                      <p:cNvPicPr>
                        <a:picLocks noChangeAspect="1" noChangeArrowheads="1"/>
                      </p:cNvPicPr>
                      <p:nvPr/>
                    </p:nvPicPr>
                    <p:blipFill>
                      <a:blip r:embed="rId6"/>
                      <a:srcRect/>
                      <a:stretch>
                        <a:fillRect/>
                      </a:stretch>
                    </p:blipFill>
                    <p:spPr bwMode="auto">
                      <a:xfrm>
                        <a:off x="3020157" y="2554566"/>
                        <a:ext cx="4357687" cy="1089025"/>
                      </a:xfrm>
                      <a:prstGeom prst="rect">
                        <a:avLst/>
                      </a:prstGeom>
                      <a:noFill/>
                      <a:ln>
                        <a:noFill/>
                      </a:ln>
                      <a:effectLs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36099771"/>
              </p:ext>
            </p:extLst>
          </p:nvPr>
        </p:nvGraphicFramePr>
        <p:xfrm>
          <a:off x="812804" y="2809856"/>
          <a:ext cx="1998052" cy="525771"/>
        </p:xfrm>
        <a:graphic>
          <a:graphicData uri="http://schemas.openxmlformats.org/presentationml/2006/ole">
            <mc:AlternateContent xmlns:mc="http://schemas.openxmlformats.org/markup-compatibility/2006">
              <mc:Choice xmlns:v="urn:schemas-microsoft-com:vml" Requires="v">
                <p:oleObj spid="_x0000_s1039" name="Equation" r:id="rId7" imgW="990600" imgH="228600" progId="Equation.3">
                  <p:embed/>
                </p:oleObj>
              </mc:Choice>
              <mc:Fallback>
                <p:oleObj name="Equation" r:id="rId7" imgW="990600" imgH="228600" progId="Equation.3">
                  <p:embed/>
                  <p:pic>
                    <p:nvPicPr>
                      <p:cNvPr id="0" name=""/>
                      <p:cNvPicPr/>
                      <p:nvPr/>
                    </p:nvPicPr>
                    <p:blipFill>
                      <a:blip r:embed="rId8"/>
                      <a:stretch>
                        <a:fillRect/>
                      </a:stretch>
                    </p:blipFill>
                    <p:spPr>
                      <a:xfrm>
                        <a:off x="812804" y="2809856"/>
                        <a:ext cx="1998052" cy="525771"/>
                      </a:xfrm>
                      <a:prstGeom prst="rect">
                        <a:avLst/>
                      </a:prstGeom>
                      <a:ln>
                        <a:noFill/>
                      </a:ln>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563653275"/>
              </p:ext>
            </p:extLst>
          </p:nvPr>
        </p:nvGraphicFramePr>
        <p:xfrm>
          <a:off x="6023383" y="4617383"/>
          <a:ext cx="3637085" cy="1047750"/>
        </p:xfrm>
        <a:graphic>
          <a:graphicData uri="http://schemas.openxmlformats.org/presentationml/2006/ole">
            <mc:AlternateContent xmlns:mc="http://schemas.openxmlformats.org/markup-compatibility/2006">
              <mc:Choice xmlns:v="urn:schemas-microsoft-com:vml" Requires="v">
                <p:oleObj spid="_x0000_s1040" name="Equation" r:id="rId9" imgW="1955800" imgH="520700" progId="Equation.3">
                  <p:embed/>
                </p:oleObj>
              </mc:Choice>
              <mc:Fallback>
                <p:oleObj name="Equation" r:id="rId9" imgW="1955800" imgH="520700" progId="Equation.3">
                  <p:embed/>
                  <p:pic>
                    <p:nvPicPr>
                      <p:cNvPr id="0" name=""/>
                      <p:cNvPicPr/>
                      <p:nvPr/>
                    </p:nvPicPr>
                    <p:blipFill>
                      <a:blip r:embed="rId10"/>
                      <a:stretch>
                        <a:fillRect/>
                      </a:stretch>
                    </p:blipFill>
                    <p:spPr>
                      <a:xfrm>
                        <a:off x="6023383" y="4617383"/>
                        <a:ext cx="3637085" cy="1047750"/>
                      </a:xfrm>
                      <a:prstGeom prst="rect">
                        <a:avLst/>
                      </a:prstGeom>
                      <a:ln>
                        <a:solidFill>
                          <a:srgbClr val="FF0000"/>
                        </a:solidFill>
                      </a:ln>
                    </p:spPr>
                  </p:pic>
                </p:oleObj>
              </mc:Fallback>
            </mc:AlternateContent>
          </a:graphicData>
        </a:graphic>
      </p:graphicFrame>
      <p:sp>
        <p:nvSpPr>
          <p:cNvPr id="13" name="Rectangle 12"/>
          <p:cNvSpPr/>
          <p:nvPr/>
        </p:nvSpPr>
        <p:spPr>
          <a:xfrm>
            <a:off x="7293703" y="4141464"/>
            <a:ext cx="1452641" cy="400110"/>
          </a:xfrm>
          <a:prstGeom prst="rect">
            <a:avLst/>
          </a:prstGeom>
        </p:spPr>
        <p:txBody>
          <a:bodyPr wrap="none">
            <a:spAutoFit/>
          </a:bodyPr>
          <a:lstStyle/>
          <a:p>
            <a:r>
              <a:rPr lang="en-US" sz="2000" dirty="0">
                <a:solidFill>
                  <a:srgbClr val="FF0000"/>
                </a:solidFill>
                <a:latin typeface="Arial" charset="0"/>
              </a:rPr>
              <a:t>Remember</a:t>
            </a:r>
          </a:p>
        </p:txBody>
      </p:sp>
      <p:graphicFrame>
        <p:nvGraphicFramePr>
          <p:cNvPr id="15" name="Object 4"/>
          <p:cNvGraphicFramePr>
            <a:graphicFrameLocks noChangeAspect="1"/>
          </p:cNvGraphicFramePr>
          <p:nvPr>
            <p:extLst>
              <p:ext uri="{D42A27DB-BD31-4B8C-83A1-F6EECF244321}">
                <p14:modId xmlns:p14="http://schemas.microsoft.com/office/powerpoint/2010/main" val="770226008"/>
              </p:ext>
            </p:extLst>
          </p:nvPr>
        </p:nvGraphicFramePr>
        <p:xfrm>
          <a:off x="2958311" y="3643590"/>
          <a:ext cx="3395663" cy="1244600"/>
        </p:xfrm>
        <a:graphic>
          <a:graphicData uri="http://schemas.openxmlformats.org/presentationml/2006/ole">
            <mc:AlternateContent xmlns:mc="http://schemas.openxmlformats.org/markup-compatibility/2006">
              <mc:Choice xmlns:v="urn:schemas-microsoft-com:vml" Requires="v">
                <p:oleObj spid="_x0000_s1041" name="Equation" r:id="rId11" imgW="1612900" imgH="609600" progId="Equation.3">
                  <p:embed/>
                </p:oleObj>
              </mc:Choice>
              <mc:Fallback>
                <p:oleObj name="Equation" r:id="rId11" imgW="1612900" imgH="609600" progId="Equation.3">
                  <p:embed/>
                  <p:pic>
                    <p:nvPicPr>
                      <p:cNvPr id="0" name=""/>
                      <p:cNvPicPr>
                        <a:picLocks noChangeAspect="1" noChangeArrowheads="1"/>
                      </p:cNvPicPr>
                      <p:nvPr/>
                    </p:nvPicPr>
                    <p:blipFill>
                      <a:blip r:embed="rId12"/>
                      <a:srcRect/>
                      <a:stretch>
                        <a:fillRect/>
                      </a:stretch>
                    </p:blipFill>
                    <p:spPr bwMode="auto">
                      <a:xfrm>
                        <a:off x="2958311" y="3643590"/>
                        <a:ext cx="3395663" cy="1244600"/>
                      </a:xfrm>
                      <a:prstGeom prst="rect">
                        <a:avLst/>
                      </a:prstGeom>
                      <a:noFill/>
                      <a:ln>
                        <a:noFill/>
                      </a:ln>
                      <a:effectLst/>
                      <a:extLst/>
                    </p:spPr>
                  </p:pic>
                </p:oleObj>
              </mc:Fallback>
            </mc:AlternateContent>
          </a:graphicData>
        </a:graphic>
      </p:graphicFrame>
      <p:graphicFrame>
        <p:nvGraphicFramePr>
          <p:cNvPr id="16" name="Object 4"/>
          <p:cNvGraphicFramePr>
            <a:graphicFrameLocks noChangeAspect="1"/>
          </p:cNvGraphicFramePr>
          <p:nvPr>
            <p:extLst>
              <p:ext uri="{D42A27DB-BD31-4B8C-83A1-F6EECF244321}">
                <p14:modId xmlns:p14="http://schemas.microsoft.com/office/powerpoint/2010/main" val="255379186"/>
              </p:ext>
            </p:extLst>
          </p:nvPr>
        </p:nvGraphicFramePr>
        <p:xfrm>
          <a:off x="470903" y="5168531"/>
          <a:ext cx="3235325" cy="544513"/>
        </p:xfrm>
        <a:graphic>
          <a:graphicData uri="http://schemas.openxmlformats.org/presentationml/2006/ole">
            <mc:AlternateContent xmlns:mc="http://schemas.openxmlformats.org/markup-compatibility/2006">
              <mc:Choice xmlns:v="urn:schemas-microsoft-com:vml" Requires="v">
                <p:oleObj spid="_x0000_s1042" name="Equation" r:id="rId13" imgW="1536700" imgH="266700" progId="Equation.DSMT4">
                  <p:embed/>
                </p:oleObj>
              </mc:Choice>
              <mc:Fallback>
                <p:oleObj name="Equation" r:id="rId13" imgW="1536700" imgH="266700" progId="Equation.DSMT4">
                  <p:embed/>
                  <p:pic>
                    <p:nvPicPr>
                      <p:cNvPr id="0" name=""/>
                      <p:cNvPicPr>
                        <a:picLocks noChangeAspect="1" noChangeArrowheads="1"/>
                      </p:cNvPicPr>
                      <p:nvPr/>
                    </p:nvPicPr>
                    <p:blipFill>
                      <a:blip r:embed="rId14"/>
                      <a:srcRect/>
                      <a:stretch>
                        <a:fillRect/>
                      </a:stretch>
                    </p:blipFill>
                    <p:spPr bwMode="auto">
                      <a:xfrm>
                        <a:off x="470903" y="5168531"/>
                        <a:ext cx="3235325" cy="544513"/>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ext uri="{D42A27DB-BD31-4B8C-83A1-F6EECF244321}">
                <p14:modId xmlns:p14="http://schemas.microsoft.com/office/powerpoint/2010/main" val="1485652396"/>
              </p:ext>
            </p:extLst>
          </p:nvPr>
        </p:nvGraphicFramePr>
        <p:xfrm>
          <a:off x="510337" y="5725255"/>
          <a:ext cx="2487613" cy="571500"/>
        </p:xfrm>
        <a:graphic>
          <a:graphicData uri="http://schemas.openxmlformats.org/presentationml/2006/ole">
            <mc:AlternateContent xmlns:mc="http://schemas.openxmlformats.org/markup-compatibility/2006">
              <mc:Choice xmlns:v="urn:schemas-microsoft-com:vml" Requires="v">
                <p:oleObj spid="_x0000_s1043" name="Equation" r:id="rId15" imgW="1181100" imgH="279400" progId="Equation.3">
                  <p:embed/>
                </p:oleObj>
              </mc:Choice>
              <mc:Fallback>
                <p:oleObj name="Equation" r:id="rId15" imgW="1181100" imgH="279400" progId="Equation.3">
                  <p:embed/>
                  <p:pic>
                    <p:nvPicPr>
                      <p:cNvPr id="0" name=""/>
                      <p:cNvPicPr>
                        <a:picLocks noChangeAspect="1" noChangeArrowheads="1"/>
                      </p:cNvPicPr>
                      <p:nvPr/>
                    </p:nvPicPr>
                    <p:blipFill>
                      <a:blip r:embed="rId16"/>
                      <a:srcRect/>
                      <a:stretch>
                        <a:fillRect/>
                      </a:stretch>
                    </p:blipFill>
                    <p:spPr bwMode="auto">
                      <a:xfrm>
                        <a:off x="510337" y="5725255"/>
                        <a:ext cx="2487613" cy="571500"/>
                      </a:xfrm>
                      <a:prstGeom prst="rect">
                        <a:avLst/>
                      </a:prstGeom>
                      <a:noFill/>
                      <a:ln>
                        <a:noFill/>
                      </a:ln>
                      <a:effectLst/>
                      <a:extLst/>
                    </p:spPr>
                  </p:pic>
                </p:oleObj>
              </mc:Fallback>
            </mc:AlternateContent>
          </a:graphicData>
        </a:graphic>
      </p:graphicFrame>
      <p:graphicFrame>
        <p:nvGraphicFramePr>
          <p:cNvPr id="19" name="Object 4"/>
          <p:cNvGraphicFramePr>
            <a:graphicFrameLocks noChangeAspect="1"/>
          </p:cNvGraphicFramePr>
          <p:nvPr>
            <p:extLst>
              <p:ext uri="{D42A27DB-BD31-4B8C-83A1-F6EECF244321}">
                <p14:modId xmlns:p14="http://schemas.microsoft.com/office/powerpoint/2010/main" val="567455903"/>
              </p:ext>
            </p:extLst>
          </p:nvPr>
        </p:nvGraphicFramePr>
        <p:xfrm>
          <a:off x="617432" y="6387207"/>
          <a:ext cx="2647950" cy="414338"/>
        </p:xfrm>
        <a:graphic>
          <a:graphicData uri="http://schemas.openxmlformats.org/presentationml/2006/ole">
            <mc:AlternateContent xmlns:mc="http://schemas.openxmlformats.org/markup-compatibility/2006">
              <mc:Choice xmlns:v="urn:schemas-microsoft-com:vml" Requires="v">
                <p:oleObj spid="_x0000_s1044" name="Equation" r:id="rId17" imgW="1257300" imgH="203200" progId="Equation.DSMT4">
                  <p:embed/>
                </p:oleObj>
              </mc:Choice>
              <mc:Fallback>
                <p:oleObj name="Equation" r:id="rId17" imgW="1257300" imgH="203200" progId="Equation.DSMT4">
                  <p:embed/>
                  <p:pic>
                    <p:nvPicPr>
                      <p:cNvPr id="0" name=""/>
                      <p:cNvPicPr>
                        <a:picLocks noChangeAspect="1" noChangeArrowheads="1"/>
                      </p:cNvPicPr>
                      <p:nvPr/>
                    </p:nvPicPr>
                    <p:blipFill>
                      <a:blip r:embed="rId18"/>
                      <a:srcRect/>
                      <a:stretch>
                        <a:fillRect/>
                      </a:stretch>
                    </p:blipFill>
                    <p:spPr bwMode="auto">
                      <a:xfrm>
                        <a:off x="617432" y="6387207"/>
                        <a:ext cx="2647950" cy="414338"/>
                      </a:xfrm>
                      <a:prstGeom prst="rect">
                        <a:avLst/>
                      </a:prstGeom>
                      <a:noFill/>
                      <a:ln>
                        <a:noFill/>
                      </a:ln>
                      <a:effectLs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256485394"/>
              </p:ext>
            </p:extLst>
          </p:nvPr>
        </p:nvGraphicFramePr>
        <p:xfrm>
          <a:off x="3706817" y="6368768"/>
          <a:ext cx="1765300" cy="390525"/>
        </p:xfrm>
        <a:graphic>
          <a:graphicData uri="http://schemas.openxmlformats.org/presentationml/2006/ole">
            <mc:AlternateContent xmlns:mc="http://schemas.openxmlformats.org/markup-compatibility/2006">
              <mc:Choice xmlns:v="urn:schemas-microsoft-com:vml" Requires="v">
                <p:oleObj spid="_x0000_s1045" name="Equation" r:id="rId19" imgW="838200" imgH="190500" progId="Equation.3">
                  <p:embed/>
                </p:oleObj>
              </mc:Choice>
              <mc:Fallback>
                <p:oleObj name="Equation" r:id="rId19" imgW="838200" imgH="190500" progId="Equation.3">
                  <p:embed/>
                  <p:pic>
                    <p:nvPicPr>
                      <p:cNvPr id="0" name=""/>
                      <p:cNvPicPr>
                        <a:picLocks noChangeAspect="1" noChangeArrowheads="1"/>
                      </p:cNvPicPr>
                      <p:nvPr/>
                    </p:nvPicPr>
                    <p:blipFill>
                      <a:blip r:embed="rId20"/>
                      <a:srcRect/>
                      <a:stretch>
                        <a:fillRect/>
                      </a:stretch>
                    </p:blipFill>
                    <p:spPr bwMode="auto">
                      <a:xfrm>
                        <a:off x="3706817" y="6368768"/>
                        <a:ext cx="1765300" cy="390525"/>
                      </a:xfrm>
                      <a:prstGeom prst="rect">
                        <a:avLst/>
                      </a:prstGeom>
                      <a:noFill/>
                      <a:ln>
                        <a:noFill/>
                      </a:ln>
                      <a:effectLst/>
                      <a:extLst/>
                    </p:spPr>
                  </p:pic>
                </p:oleObj>
              </mc:Fallback>
            </mc:AlternateContent>
          </a:graphicData>
        </a:graphic>
      </p:graphicFrame>
      <p:sp>
        <p:nvSpPr>
          <p:cNvPr id="21" name="Rectangle 20"/>
          <p:cNvSpPr/>
          <p:nvPr/>
        </p:nvSpPr>
        <p:spPr>
          <a:xfrm>
            <a:off x="4664501" y="1354871"/>
            <a:ext cx="2713343" cy="400110"/>
          </a:xfrm>
          <a:prstGeom prst="rect">
            <a:avLst/>
          </a:prstGeom>
        </p:spPr>
        <p:txBody>
          <a:bodyPr wrap="square">
            <a:spAutoFit/>
          </a:bodyPr>
          <a:lstStyle/>
          <a:p>
            <a:r>
              <a:rPr lang="en-US" sz="2000" dirty="0">
                <a:latin typeface="Arial" charset="0"/>
              </a:rPr>
              <a:t>So system matrix</a:t>
            </a:r>
          </a:p>
        </p:txBody>
      </p:sp>
      <p:graphicFrame>
        <p:nvGraphicFramePr>
          <p:cNvPr id="26" name="Object 4"/>
          <p:cNvGraphicFramePr>
            <a:graphicFrameLocks noChangeAspect="1"/>
          </p:cNvGraphicFramePr>
          <p:nvPr>
            <p:extLst>
              <p:ext uri="{D42A27DB-BD31-4B8C-83A1-F6EECF244321}">
                <p14:modId xmlns:p14="http://schemas.microsoft.com/office/powerpoint/2010/main" val="998930686"/>
              </p:ext>
            </p:extLst>
          </p:nvPr>
        </p:nvGraphicFramePr>
        <p:xfrm>
          <a:off x="7305676" y="1056262"/>
          <a:ext cx="2219325" cy="1036638"/>
        </p:xfrm>
        <a:graphic>
          <a:graphicData uri="http://schemas.openxmlformats.org/presentationml/2006/ole">
            <mc:AlternateContent xmlns:mc="http://schemas.openxmlformats.org/markup-compatibility/2006">
              <mc:Choice xmlns:v="urn:schemas-microsoft-com:vml" Requires="v">
                <p:oleObj spid="_x0000_s1046" name="Equation" r:id="rId21" imgW="1054100" imgH="508000" progId="Equation.DSMT4">
                  <p:embed/>
                </p:oleObj>
              </mc:Choice>
              <mc:Fallback>
                <p:oleObj name="Equation" r:id="rId21" imgW="1054100" imgH="508000" progId="Equation.DSMT4">
                  <p:embed/>
                  <p:pic>
                    <p:nvPicPr>
                      <p:cNvPr id="0" name=""/>
                      <p:cNvPicPr>
                        <a:picLocks noChangeAspect="1" noChangeArrowheads="1"/>
                      </p:cNvPicPr>
                      <p:nvPr/>
                    </p:nvPicPr>
                    <p:blipFill>
                      <a:blip r:embed="rId22"/>
                      <a:srcRect/>
                      <a:stretch>
                        <a:fillRect/>
                      </a:stretch>
                    </p:blipFill>
                    <p:spPr bwMode="auto">
                      <a:xfrm>
                        <a:off x="7305676" y="1056262"/>
                        <a:ext cx="2219325" cy="1036638"/>
                      </a:xfrm>
                      <a:prstGeom prst="rect">
                        <a:avLst/>
                      </a:prstGeom>
                      <a:noFill/>
                      <a:ln>
                        <a:noFill/>
                      </a:ln>
                      <a:effectLst/>
                      <a:extLst/>
                    </p:spPr>
                  </p:pic>
                </p:oleObj>
              </mc:Fallback>
            </mc:AlternateContent>
          </a:graphicData>
        </a:graphic>
      </p:graphicFrame>
      <p:sp>
        <p:nvSpPr>
          <p:cNvPr id="22" name="Rectangle 21"/>
          <p:cNvSpPr/>
          <p:nvPr/>
        </p:nvSpPr>
        <p:spPr>
          <a:xfrm>
            <a:off x="5630611" y="5853308"/>
            <a:ext cx="4229425" cy="707886"/>
          </a:xfrm>
          <a:prstGeom prst="rect">
            <a:avLst/>
          </a:prstGeom>
        </p:spPr>
        <p:txBody>
          <a:bodyPr wrap="square">
            <a:spAutoFit/>
          </a:bodyPr>
          <a:lstStyle/>
          <a:p>
            <a:pPr algn="l"/>
            <a:r>
              <a:rPr lang="en-US" sz="2000" smtClean="0">
                <a:latin typeface="Arial" charset="0"/>
              </a:rPr>
              <a:t>Here Eigenvalues </a:t>
            </a:r>
            <a:r>
              <a:rPr lang="en-US" sz="2000" dirty="0" smtClean="0">
                <a:latin typeface="Arial" charset="0"/>
              </a:rPr>
              <a:t>are </a:t>
            </a:r>
            <a:r>
              <a:rPr lang="mr-IN" sz="2000" dirty="0" smtClean="0">
                <a:latin typeface="Arial" charset="0"/>
              </a:rPr>
              <a:t>–</a:t>
            </a:r>
            <a:r>
              <a:rPr lang="en-US" sz="2000" dirty="0" err="1" smtClean="0">
                <a:latin typeface="Arial" charset="0"/>
              </a:rPr>
              <a:t>ve</a:t>
            </a:r>
            <a:r>
              <a:rPr lang="en-US" sz="2000" dirty="0" smtClean="0">
                <a:latin typeface="Arial" charset="0"/>
              </a:rPr>
              <a:t> and real therefore the system is stable</a:t>
            </a:r>
            <a:endParaRPr lang="en-US" sz="2000" dirty="0">
              <a:latin typeface="Arial" charset="0"/>
            </a:endParaRPr>
          </a:p>
        </p:txBody>
      </p:sp>
      <p:graphicFrame>
        <p:nvGraphicFramePr>
          <p:cNvPr id="24" name="Object 4"/>
          <p:cNvGraphicFramePr>
            <a:graphicFrameLocks noChangeAspect="1"/>
          </p:cNvGraphicFramePr>
          <p:nvPr>
            <p:extLst>
              <p:ext uri="{D42A27DB-BD31-4B8C-83A1-F6EECF244321}">
                <p14:modId xmlns:p14="http://schemas.microsoft.com/office/powerpoint/2010/main" val="750337429"/>
              </p:ext>
            </p:extLst>
          </p:nvPr>
        </p:nvGraphicFramePr>
        <p:xfrm>
          <a:off x="3155611" y="5696288"/>
          <a:ext cx="1871662" cy="442913"/>
        </p:xfrm>
        <a:graphic>
          <a:graphicData uri="http://schemas.openxmlformats.org/presentationml/2006/ole">
            <mc:AlternateContent xmlns:mc="http://schemas.openxmlformats.org/markup-compatibility/2006">
              <mc:Choice xmlns:v="urn:schemas-microsoft-com:vml" Requires="v">
                <p:oleObj spid="_x0000_s1047" name="Equation" r:id="rId23" imgW="889000" imgH="215900" progId="Equation.DSMT4">
                  <p:embed/>
                </p:oleObj>
              </mc:Choice>
              <mc:Fallback>
                <p:oleObj name="Equation" r:id="rId23" imgW="889000" imgH="215900" progId="Equation.DSMT4">
                  <p:embed/>
                  <p:pic>
                    <p:nvPicPr>
                      <p:cNvPr id="0" name=""/>
                      <p:cNvPicPr>
                        <a:picLocks noChangeAspect="1" noChangeArrowheads="1"/>
                      </p:cNvPicPr>
                      <p:nvPr/>
                    </p:nvPicPr>
                    <p:blipFill>
                      <a:blip r:embed="rId24"/>
                      <a:srcRect/>
                      <a:stretch>
                        <a:fillRect/>
                      </a:stretch>
                    </p:blipFill>
                    <p:spPr bwMode="auto">
                      <a:xfrm>
                        <a:off x="3155611" y="5696288"/>
                        <a:ext cx="1871662" cy="442913"/>
                      </a:xfrm>
                      <a:prstGeom prst="rect">
                        <a:avLst/>
                      </a:prstGeom>
                      <a:noFill/>
                      <a:ln>
                        <a:noFill/>
                      </a:ln>
                      <a:effectLst/>
                      <a:extLst/>
                    </p:spPr>
                  </p:pic>
                </p:oleObj>
              </mc:Fallback>
            </mc:AlternateContent>
          </a:graphicData>
        </a:graphic>
      </p:graphicFrame>
      <p:sp>
        <p:nvSpPr>
          <p:cNvPr id="25" name="Rectangle 24"/>
          <p:cNvSpPr/>
          <p:nvPr/>
        </p:nvSpPr>
        <p:spPr>
          <a:xfrm>
            <a:off x="129286" y="4891699"/>
            <a:ext cx="7511562" cy="369332"/>
          </a:xfrm>
          <a:prstGeom prst="rect">
            <a:avLst/>
          </a:prstGeom>
        </p:spPr>
        <p:txBody>
          <a:bodyPr wrap="square">
            <a:spAutoFit/>
          </a:bodyPr>
          <a:lstStyle/>
          <a:p>
            <a:pPr algn="l"/>
            <a:r>
              <a:rPr lang="en-US" dirty="0" smtClean="0">
                <a:solidFill>
                  <a:srgbClr val="FF0000"/>
                </a:solidFill>
                <a:latin typeface="Arial" charset="0"/>
              </a:rPr>
              <a:t>This gives the characteristic equation for the system</a:t>
            </a:r>
            <a:endParaRPr lang="en-US" dirty="0">
              <a:solidFill>
                <a:srgbClr val="FF0000"/>
              </a:solidFill>
              <a:latin typeface="Arial" charset="0"/>
            </a:endParaRPr>
          </a:p>
        </p:txBody>
      </p:sp>
    </p:spTree>
    <p:extLst>
      <p:ext uri="{BB962C8B-B14F-4D97-AF65-F5344CB8AC3E}">
        <p14:creationId xmlns:p14="http://schemas.microsoft.com/office/powerpoint/2010/main" val="87174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10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10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10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10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13" grpId="0"/>
      <p:bldP spid="21" grpId="0"/>
      <p:bldP spid="22"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0" y="6882"/>
            <a:ext cx="99060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Mass spring damper </a:t>
            </a:r>
            <a:r>
              <a:rPr lang="en-US" sz="3200" b="1" dirty="0" smtClean="0">
                <a:latin typeface="Arial" charset="0"/>
              </a:rPr>
              <a:t>state feedback control</a:t>
            </a:r>
            <a:endParaRPr lang="en-US" sz="3200" b="1" dirty="0">
              <a:latin typeface="Arial" charset="0"/>
            </a:endParaRPr>
          </a:p>
        </p:txBody>
      </p:sp>
      <p:sp>
        <p:nvSpPr>
          <p:cNvPr id="17" name="Rectangle 16"/>
          <p:cNvSpPr/>
          <p:nvPr/>
        </p:nvSpPr>
        <p:spPr>
          <a:xfrm>
            <a:off x="344246" y="2465710"/>
            <a:ext cx="9107490" cy="400110"/>
          </a:xfrm>
          <a:prstGeom prst="rect">
            <a:avLst/>
          </a:prstGeom>
        </p:spPr>
        <p:txBody>
          <a:bodyPr wrap="square">
            <a:spAutoFit/>
          </a:bodyPr>
          <a:lstStyle/>
          <a:p>
            <a:pPr marL="342900" indent="-342900" algn="l">
              <a:buFont typeface="Arial"/>
              <a:buChar char="•"/>
            </a:pPr>
            <a:r>
              <a:rPr lang="en-US" sz="2000" dirty="0">
                <a:latin typeface="Arial" charset="0"/>
              </a:rPr>
              <a:t>Applying state feedback control we have</a:t>
            </a:r>
          </a:p>
        </p:txBody>
      </p:sp>
      <p:graphicFrame>
        <p:nvGraphicFramePr>
          <p:cNvPr id="23" name="Object 4"/>
          <p:cNvGraphicFramePr>
            <a:graphicFrameLocks noChangeAspect="1"/>
          </p:cNvGraphicFramePr>
          <p:nvPr>
            <p:extLst/>
          </p:nvPr>
        </p:nvGraphicFramePr>
        <p:xfrm>
          <a:off x="849309" y="3208540"/>
          <a:ext cx="1335088" cy="311150"/>
        </p:xfrm>
        <a:graphic>
          <a:graphicData uri="http://schemas.openxmlformats.org/presentationml/2006/ole">
            <mc:AlternateContent xmlns:mc="http://schemas.openxmlformats.org/markup-compatibility/2006">
              <mc:Choice xmlns:v="urn:schemas-microsoft-com:vml" Requires="v">
                <p:oleObj spid="_x0000_s1161661" name="Equation" r:id="rId3" imgW="635000" imgH="152400" progId="Equation.DSMT4">
                  <p:embed/>
                </p:oleObj>
              </mc:Choice>
              <mc:Fallback>
                <p:oleObj name="Equation" r:id="rId3" imgW="635000" imgH="152400" progId="Equation.DSMT4">
                  <p:embed/>
                  <p:pic>
                    <p:nvPicPr>
                      <p:cNvPr id="0" name=""/>
                      <p:cNvPicPr>
                        <a:picLocks noChangeAspect="1" noChangeArrowheads="1"/>
                      </p:cNvPicPr>
                      <p:nvPr/>
                    </p:nvPicPr>
                    <p:blipFill>
                      <a:blip r:embed="rId4"/>
                      <a:srcRect/>
                      <a:stretch>
                        <a:fillRect/>
                      </a:stretch>
                    </p:blipFill>
                    <p:spPr bwMode="auto">
                      <a:xfrm>
                        <a:off x="849309" y="3208540"/>
                        <a:ext cx="1335088" cy="311150"/>
                      </a:xfrm>
                      <a:prstGeom prst="rect">
                        <a:avLst/>
                      </a:prstGeom>
                      <a:noFill/>
                      <a:ln>
                        <a:noFill/>
                      </a:ln>
                      <a:effectLst/>
                      <a:extLst/>
                    </p:spPr>
                  </p:pic>
                </p:oleObj>
              </mc:Fallback>
            </mc:AlternateContent>
          </a:graphicData>
        </a:graphic>
      </p:graphicFrame>
      <p:graphicFrame>
        <p:nvGraphicFramePr>
          <p:cNvPr id="9" name="Object 4"/>
          <p:cNvGraphicFramePr>
            <a:graphicFrameLocks noChangeAspect="1"/>
          </p:cNvGraphicFramePr>
          <p:nvPr>
            <p:extLst/>
          </p:nvPr>
        </p:nvGraphicFramePr>
        <p:xfrm>
          <a:off x="1070363" y="5517168"/>
          <a:ext cx="3127375" cy="1036638"/>
        </p:xfrm>
        <a:graphic>
          <a:graphicData uri="http://schemas.openxmlformats.org/presentationml/2006/ole">
            <mc:AlternateContent xmlns:mc="http://schemas.openxmlformats.org/markup-compatibility/2006">
              <mc:Choice xmlns:v="urn:schemas-microsoft-com:vml" Requires="v">
                <p:oleObj spid="_x0000_s1161662" name="Equation" r:id="rId5" imgW="1485900" imgH="508000" progId="Equation.DSMT4">
                  <p:embed/>
                </p:oleObj>
              </mc:Choice>
              <mc:Fallback>
                <p:oleObj name="Equation" r:id="rId5" imgW="1485900" imgH="508000" progId="Equation.DSMT4">
                  <p:embed/>
                  <p:pic>
                    <p:nvPicPr>
                      <p:cNvPr id="0" name=""/>
                      <p:cNvPicPr>
                        <a:picLocks noChangeAspect="1" noChangeArrowheads="1"/>
                      </p:cNvPicPr>
                      <p:nvPr/>
                    </p:nvPicPr>
                    <p:blipFill>
                      <a:blip r:embed="rId6"/>
                      <a:srcRect/>
                      <a:stretch>
                        <a:fillRect/>
                      </a:stretch>
                    </p:blipFill>
                    <p:spPr bwMode="auto">
                      <a:xfrm>
                        <a:off x="1070363" y="5517168"/>
                        <a:ext cx="3127375" cy="1036638"/>
                      </a:xfrm>
                      <a:prstGeom prst="rect">
                        <a:avLst/>
                      </a:prstGeom>
                      <a:noFill/>
                      <a:ln>
                        <a:noFill/>
                      </a:ln>
                      <a:effectLst/>
                      <a:extLst/>
                    </p:spPr>
                  </p:pic>
                </p:oleObj>
              </mc:Fallback>
            </mc:AlternateContent>
          </a:graphicData>
        </a:graphic>
      </p:graphicFrame>
      <p:graphicFrame>
        <p:nvGraphicFramePr>
          <p:cNvPr id="21" name="Object 4"/>
          <p:cNvGraphicFramePr>
            <a:graphicFrameLocks noChangeAspect="1"/>
          </p:cNvGraphicFramePr>
          <p:nvPr>
            <p:extLst/>
          </p:nvPr>
        </p:nvGraphicFramePr>
        <p:xfrm>
          <a:off x="4049714" y="3035906"/>
          <a:ext cx="2135187" cy="698500"/>
        </p:xfrm>
        <a:graphic>
          <a:graphicData uri="http://schemas.openxmlformats.org/presentationml/2006/ole">
            <mc:AlternateContent xmlns:mc="http://schemas.openxmlformats.org/markup-compatibility/2006">
              <mc:Choice xmlns:v="urn:schemas-microsoft-com:vml" Requires="v">
                <p:oleObj spid="_x0000_s1161663" name="Equation" r:id="rId7" imgW="1016000" imgH="342900" progId="Equation.DSMT4">
                  <p:embed/>
                </p:oleObj>
              </mc:Choice>
              <mc:Fallback>
                <p:oleObj name="Equation" r:id="rId7" imgW="1016000" imgH="342900" progId="Equation.DSMT4">
                  <p:embed/>
                  <p:pic>
                    <p:nvPicPr>
                      <p:cNvPr id="0" name=""/>
                      <p:cNvPicPr>
                        <a:picLocks noChangeAspect="1" noChangeArrowheads="1"/>
                      </p:cNvPicPr>
                      <p:nvPr/>
                    </p:nvPicPr>
                    <p:blipFill>
                      <a:blip r:embed="rId8"/>
                      <a:srcRect/>
                      <a:stretch>
                        <a:fillRect/>
                      </a:stretch>
                    </p:blipFill>
                    <p:spPr bwMode="auto">
                      <a:xfrm>
                        <a:off x="4049714" y="3035906"/>
                        <a:ext cx="2135187" cy="698500"/>
                      </a:xfrm>
                      <a:prstGeom prst="rect">
                        <a:avLst/>
                      </a:prstGeom>
                      <a:noFill/>
                      <a:ln>
                        <a:noFill/>
                      </a:ln>
                      <a:effectLst/>
                      <a:extLst/>
                    </p:spPr>
                  </p:pic>
                </p:oleObj>
              </mc:Fallback>
            </mc:AlternateContent>
          </a:graphicData>
        </a:graphic>
      </p:graphicFrame>
      <p:sp>
        <p:nvSpPr>
          <p:cNvPr id="22" name="Rectangle 21"/>
          <p:cNvSpPr/>
          <p:nvPr/>
        </p:nvSpPr>
        <p:spPr>
          <a:xfrm>
            <a:off x="2741828" y="3166122"/>
            <a:ext cx="1035760" cy="461665"/>
          </a:xfrm>
          <a:prstGeom prst="rect">
            <a:avLst/>
          </a:prstGeom>
        </p:spPr>
        <p:txBody>
          <a:bodyPr wrap="none">
            <a:spAutoFit/>
          </a:bodyPr>
          <a:lstStyle/>
          <a:p>
            <a:pPr algn="l"/>
            <a:r>
              <a:rPr lang="en-US" sz="2400" dirty="0">
                <a:latin typeface="Arial" charset="0"/>
              </a:rPr>
              <a:t>where</a:t>
            </a:r>
          </a:p>
        </p:txBody>
      </p:sp>
      <p:sp>
        <p:nvSpPr>
          <p:cNvPr id="24" name="Rectangle 23"/>
          <p:cNvSpPr/>
          <p:nvPr/>
        </p:nvSpPr>
        <p:spPr>
          <a:xfrm>
            <a:off x="347878" y="3977592"/>
            <a:ext cx="7083991" cy="400110"/>
          </a:xfrm>
          <a:prstGeom prst="rect">
            <a:avLst/>
          </a:prstGeom>
        </p:spPr>
        <p:txBody>
          <a:bodyPr wrap="none">
            <a:spAutoFit/>
          </a:bodyPr>
          <a:lstStyle/>
          <a:p>
            <a:pPr marL="342900" indent="-342900" algn="l">
              <a:buFont typeface="Arial"/>
              <a:buChar char="•"/>
            </a:pPr>
            <a:r>
              <a:rPr lang="en-US" sz="2000" dirty="0">
                <a:latin typeface="Arial" charset="0"/>
              </a:rPr>
              <a:t>The eigenvalues </a:t>
            </a:r>
            <a:r>
              <a:rPr lang="en-US" sz="2000" dirty="0" err="1">
                <a:latin typeface="Arial" charset="0"/>
              </a:rPr>
              <a:t>λ</a:t>
            </a:r>
            <a:r>
              <a:rPr lang="en-US" sz="2000" dirty="0">
                <a:latin typeface="Arial" charset="0"/>
              </a:rPr>
              <a:t> of this closed loop system are given by</a:t>
            </a:r>
          </a:p>
        </p:txBody>
      </p:sp>
      <p:graphicFrame>
        <p:nvGraphicFramePr>
          <p:cNvPr id="25" name="Object 24"/>
          <p:cNvGraphicFramePr>
            <a:graphicFrameLocks noChangeAspect="1"/>
          </p:cNvGraphicFramePr>
          <p:nvPr>
            <p:extLst/>
          </p:nvPr>
        </p:nvGraphicFramePr>
        <p:xfrm>
          <a:off x="796926" y="4439256"/>
          <a:ext cx="2716213" cy="525462"/>
        </p:xfrm>
        <a:graphic>
          <a:graphicData uri="http://schemas.openxmlformats.org/presentationml/2006/ole">
            <mc:AlternateContent xmlns:mc="http://schemas.openxmlformats.org/markup-compatibility/2006">
              <mc:Choice xmlns:v="urn:schemas-microsoft-com:vml" Requires="v">
                <p:oleObj spid="_x0000_s1161664" name="Equation" r:id="rId9" imgW="1346200" imgH="228600" progId="Equation.DSMT4">
                  <p:embed/>
                </p:oleObj>
              </mc:Choice>
              <mc:Fallback>
                <p:oleObj name="Equation" r:id="rId9" imgW="1346200" imgH="228600" progId="Equation.DSMT4">
                  <p:embed/>
                  <p:pic>
                    <p:nvPicPr>
                      <p:cNvPr id="0" name=""/>
                      <p:cNvPicPr/>
                      <p:nvPr/>
                    </p:nvPicPr>
                    <p:blipFill>
                      <a:blip r:embed="rId10"/>
                      <a:stretch>
                        <a:fillRect/>
                      </a:stretch>
                    </p:blipFill>
                    <p:spPr>
                      <a:xfrm>
                        <a:off x="796926" y="4439256"/>
                        <a:ext cx="2716213" cy="525462"/>
                      </a:xfrm>
                      <a:prstGeom prst="rect">
                        <a:avLst/>
                      </a:prstGeom>
                      <a:ln>
                        <a:noFill/>
                      </a:ln>
                    </p:spPr>
                  </p:pic>
                </p:oleObj>
              </mc:Fallback>
            </mc:AlternateContent>
          </a:graphicData>
        </a:graphic>
      </p:graphicFrame>
      <p:graphicFrame>
        <p:nvGraphicFramePr>
          <p:cNvPr id="26" name="Object 4"/>
          <p:cNvGraphicFramePr>
            <a:graphicFrameLocks noChangeAspect="1"/>
          </p:cNvGraphicFramePr>
          <p:nvPr>
            <p:extLst/>
          </p:nvPr>
        </p:nvGraphicFramePr>
        <p:xfrm>
          <a:off x="487579" y="1287910"/>
          <a:ext cx="3929063" cy="1036638"/>
        </p:xfrm>
        <a:graphic>
          <a:graphicData uri="http://schemas.openxmlformats.org/presentationml/2006/ole">
            <mc:AlternateContent xmlns:mc="http://schemas.openxmlformats.org/markup-compatibility/2006">
              <mc:Choice xmlns:v="urn:schemas-microsoft-com:vml" Requires="v">
                <p:oleObj spid="_x0000_s1161665" name="Equation" r:id="rId11" imgW="1866900" imgH="508000" progId="Equation.3">
                  <p:embed/>
                </p:oleObj>
              </mc:Choice>
              <mc:Fallback>
                <p:oleObj name="Equation" r:id="rId11" imgW="1866900" imgH="508000" progId="Equation.3">
                  <p:embed/>
                  <p:pic>
                    <p:nvPicPr>
                      <p:cNvPr id="0" name=""/>
                      <p:cNvPicPr>
                        <a:picLocks noChangeAspect="1" noChangeArrowheads="1"/>
                      </p:cNvPicPr>
                      <p:nvPr/>
                    </p:nvPicPr>
                    <p:blipFill>
                      <a:blip r:embed="rId12"/>
                      <a:srcRect/>
                      <a:stretch>
                        <a:fillRect/>
                      </a:stretch>
                    </p:blipFill>
                    <p:spPr bwMode="auto">
                      <a:xfrm>
                        <a:off x="487579" y="1287910"/>
                        <a:ext cx="3929063" cy="1036638"/>
                      </a:xfrm>
                      <a:prstGeom prst="rect">
                        <a:avLst/>
                      </a:prstGeom>
                      <a:noFill/>
                      <a:ln>
                        <a:noFill/>
                      </a:ln>
                      <a:effectLst/>
                      <a:extLst/>
                    </p:spPr>
                  </p:pic>
                </p:oleObj>
              </mc:Fallback>
            </mc:AlternateContent>
          </a:graphicData>
        </a:graphic>
      </p:graphicFrame>
      <p:sp>
        <p:nvSpPr>
          <p:cNvPr id="27" name="Rectangle 26"/>
          <p:cNvSpPr/>
          <p:nvPr/>
        </p:nvSpPr>
        <p:spPr>
          <a:xfrm>
            <a:off x="454023" y="630379"/>
            <a:ext cx="4828566" cy="400110"/>
          </a:xfrm>
          <a:prstGeom prst="rect">
            <a:avLst/>
          </a:prstGeom>
        </p:spPr>
        <p:txBody>
          <a:bodyPr wrap="none">
            <a:spAutoFit/>
          </a:bodyPr>
          <a:lstStyle/>
          <a:p>
            <a:pPr marL="342900" indent="-342900" algn="l">
              <a:buFont typeface="Arial"/>
              <a:buChar char="•"/>
            </a:pPr>
            <a:r>
              <a:rPr lang="en-US" sz="2000" dirty="0">
                <a:latin typeface="Arial" charset="0"/>
              </a:rPr>
              <a:t>From the </a:t>
            </a:r>
            <a:r>
              <a:rPr lang="en-US" sz="2000" dirty="0" smtClean="0">
                <a:latin typeface="Arial" charset="0"/>
              </a:rPr>
              <a:t>mass spring damper system</a:t>
            </a:r>
            <a:endParaRPr lang="en-US" sz="2000" dirty="0">
              <a:latin typeface="Arial" charset="0"/>
            </a:endParaRPr>
          </a:p>
        </p:txBody>
      </p:sp>
      <p:graphicFrame>
        <p:nvGraphicFramePr>
          <p:cNvPr id="28" name="Object 4"/>
          <p:cNvGraphicFramePr>
            <a:graphicFrameLocks noChangeAspect="1"/>
          </p:cNvGraphicFramePr>
          <p:nvPr>
            <p:extLst/>
          </p:nvPr>
        </p:nvGraphicFramePr>
        <p:xfrm>
          <a:off x="5445871" y="1363796"/>
          <a:ext cx="2219325" cy="1036638"/>
        </p:xfrm>
        <a:graphic>
          <a:graphicData uri="http://schemas.openxmlformats.org/presentationml/2006/ole">
            <mc:AlternateContent xmlns:mc="http://schemas.openxmlformats.org/markup-compatibility/2006">
              <mc:Choice xmlns:v="urn:schemas-microsoft-com:vml" Requires="v">
                <p:oleObj spid="_x0000_s1161666" name="Equation" r:id="rId13" imgW="1054100" imgH="508000" progId="Equation.DSMT4">
                  <p:embed/>
                </p:oleObj>
              </mc:Choice>
              <mc:Fallback>
                <p:oleObj name="Equation" r:id="rId13" imgW="1054100" imgH="508000" progId="Equation.DSMT4">
                  <p:embed/>
                  <p:pic>
                    <p:nvPicPr>
                      <p:cNvPr id="0" name=""/>
                      <p:cNvPicPr>
                        <a:picLocks noChangeAspect="1" noChangeArrowheads="1"/>
                      </p:cNvPicPr>
                      <p:nvPr/>
                    </p:nvPicPr>
                    <p:blipFill>
                      <a:blip r:embed="rId14"/>
                      <a:srcRect/>
                      <a:stretch>
                        <a:fillRect/>
                      </a:stretch>
                    </p:blipFill>
                    <p:spPr bwMode="auto">
                      <a:xfrm>
                        <a:off x="5445871" y="1363796"/>
                        <a:ext cx="2219325" cy="1036638"/>
                      </a:xfrm>
                      <a:prstGeom prst="rect">
                        <a:avLst/>
                      </a:prstGeom>
                      <a:noFill/>
                      <a:ln>
                        <a:noFill/>
                      </a:ln>
                      <a:effectLst/>
                      <a:extLst/>
                    </p:spPr>
                  </p:pic>
                </p:oleObj>
              </mc:Fallback>
            </mc:AlternateContent>
          </a:graphicData>
        </a:graphic>
      </p:graphicFrame>
      <p:graphicFrame>
        <p:nvGraphicFramePr>
          <p:cNvPr id="29" name="Object 4"/>
          <p:cNvGraphicFramePr>
            <a:graphicFrameLocks noChangeAspect="1"/>
          </p:cNvGraphicFramePr>
          <p:nvPr>
            <p:extLst/>
          </p:nvPr>
        </p:nvGraphicFramePr>
        <p:xfrm>
          <a:off x="7976267" y="1363796"/>
          <a:ext cx="1417638" cy="1036638"/>
        </p:xfrm>
        <a:graphic>
          <a:graphicData uri="http://schemas.openxmlformats.org/presentationml/2006/ole">
            <mc:AlternateContent xmlns:mc="http://schemas.openxmlformats.org/markup-compatibility/2006">
              <mc:Choice xmlns:v="urn:schemas-microsoft-com:vml" Requires="v">
                <p:oleObj spid="_x0000_s1161667" name="Equation" r:id="rId15" imgW="673100" imgH="508000" progId="Equation.3">
                  <p:embed/>
                </p:oleObj>
              </mc:Choice>
              <mc:Fallback>
                <p:oleObj name="Equation" r:id="rId15" imgW="673100" imgH="508000" progId="Equation.3">
                  <p:embed/>
                  <p:pic>
                    <p:nvPicPr>
                      <p:cNvPr id="0" name=""/>
                      <p:cNvPicPr>
                        <a:picLocks noChangeAspect="1" noChangeArrowheads="1"/>
                      </p:cNvPicPr>
                      <p:nvPr/>
                    </p:nvPicPr>
                    <p:blipFill>
                      <a:blip r:embed="rId16"/>
                      <a:srcRect/>
                      <a:stretch>
                        <a:fillRect/>
                      </a:stretch>
                    </p:blipFill>
                    <p:spPr bwMode="auto">
                      <a:xfrm>
                        <a:off x="7976267" y="1363796"/>
                        <a:ext cx="1417638" cy="1036638"/>
                      </a:xfrm>
                      <a:prstGeom prst="rect">
                        <a:avLst/>
                      </a:prstGeom>
                      <a:noFill/>
                      <a:ln>
                        <a:noFill/>
                      </a:ln>
                      <a:effectLst/>
                      <a:extLst/>
                    </p:spPr>
                  </p:pic>
                </p:oleObj>
              </mc:Fallback>
            </mc:AlternateContent>
          </a:graphicData>
        </a:graphic>
      </p:graphicFrame>
      <p:sp>
        <p:nvSpPr>
          <p:cNvPr id="30" name="Rectangle 29"/>
          <p:cNvSpPr/>
          <p:nvPr/>
        </p:nvSpPr>
        <p:spPr>
          <a:xfrm>
            <a:off x="4809146" y="1638890"/>
            <a:ext cx="509725" cy="461665"/>
          </a:xfrm>
          <a:prstGeom prst="rect">
            <a:avLst/>
          </a:prstGeom>
        </p:spPr>
        <p:txBody>
          <a:bodyPr wrap="none">
            <a:spAutoFit/>
          </a:bodyPr>
          <a:lstStyle/>
          <a:p>
            <a:pPr algn="l"/>
            <a:r>
              <a:rPr lang="en-US" sz="2400" dirty="0">
                <a:latin typeface="Arial" charset="0"/>
              </a:rPr>
              <a:t>so</a:t>
            </a:r>
          </a:p>
        </p:txBody>
      </p:sp>
      <p:sp>
        <p:nvSpPr>
          <p:cNvPr id="15" name="Rectangle 14"/>
          <p:cNvSpPr/>
          <p:nvPr/>
        </p:nvSpPr>
        <p:spPr>
          <a:xfrm>
            <a:off x="494451" y="5004490"/>
            <a:ext cx="1208985" cy="400110"/>
          </a:xfrm>
          <a:prstGeom prst="rect">
            <a:avLst/>
          </a:prstGeom>
        </p:spPr>
        <p:txBody>
          <a:bodyPr wrap="none">
            <a:spAutoFit/>
          </a:bodyPr>
          <a:lstStyle/>
          <a:p>
            <a:pPr algn="l"/>
            <a:r>
              <a:rPr lang="en-US" sz="2000" dirty="0">
                <a:latin typeface="Arial" charset="0"/>
              </a:rPr>
              <a:t>The term</a:t>
            </a:r>
          </a:p>
        </p:txBody>
      </p:sp>
      <p:graphicFrame>
        <p:nvGraphicFramePr>
          <p:cNvPr id="16" name="Object 4"/>
          <p:cNvGraphicFramePr>
            <a:graphicFrameLocks noChangeAspect="1"/>
          </p:cNvGraphicFramePr>
          <p:nvPr>
            <p:extLst/>
          </p:nvPr>
        </p:nvGraphicFramePr>
        <p:xfrm>
          <a:off x="4550520" y="5413982"/>
          <a:ext cx="1790700" cy="1139825"/>
        </p:xfrm>
        <a:graphic>
          <a:graphicData uri="http://schemas.openxmlformats.org/presentationml/2006/ole">
            <mc:AlternateContent xmlns:mc="http://schemas.openxmlformats.org/markup-compatibility/2006">
              <mc:Choice xmlns:v="urn:schemas-microsoft-com:vml" Requires="v">
                <p:oleObj spid="_x0000_s1161668" name="Equation" r:id="rId17" imgW="850900" imgH="558800" progId="Equation.3">
                  <p:embed/>
                </p:oleObj>
              </mc:Choice>
              <mc:Fallback>
                <p:oleObj name="Equation" r:id="rId17" imgW="850900" imgH="558800" progId="Equation.3">
                  <p:embed/>
                  <p:pic>
                    <p:nvPicPr>
                      <p:cNvPr id="0" name=""/>
                      <p:cNvPicPr>
                        <a:picLocks noChangeAspect="1" noChangeArrowheads="1"/>
                      </p:cNvPicPr>
                      <p:nvPr/>
                    </p:nvPicPr>
                    <p:blipFill>
                      <a:blip r:embed="rId18"/>
                      <a:srcRect/>
                      <a:stretch>
                        <a:fillRect/>
                      </a:stretch>
                    </p:blipFill>
                    <p:spPr bwMode="auto">
                      <a:xfrm>
                        <a:off x="4550520" y="5413982"/>
                        <a:ext cx="1790700" cy="11398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9840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4" grpId="0"/>
      <p:bldP spid="27" grpId="0"/>
      <p:bldP spid="30"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4"/>
          <p:cNvGraphicFramePr>
            <a:graphicFrameLocks noChangeAspect="1"/>
          </p:cNvGraphicFramePr>
          <p:nvPr>
            <p:extLst/>
          </p:nvPr>
        </p:nvGraphicFramePr>
        <p:xfrm>
          <a:off x="381001" y="1219201"/>
          <a:ext cx="5441529" cy="1066256"/>
        </p:xfrm>
        <a:graphic>
          <a:graphicData uri="http://schemas.openxmlformats.org/presentationml/2006/ole">
            <mc:AlternateContent xmlns:mc="http://schemas.openxmlformats.org/markup-compatibility/2006">
              <mc:Choice xmlns:v="urn:schemas-microsoft-com:vml" Requires="v">
                <p:oleObj spid="_x0000_s1326225" name="Equation" r:id="rId3" imgW="2895600" imgH="584200" progId="Equation.3">
                  <p:embed/>
                </p:oleObj>
              </mc:Choice>
              <mc:Fallback>
                <p:oleObj name="Equation" r:id="rId3" imgW="2895600" imgH="584200" progId="Equation.3">
                  <p:embed/>
                  <p:pic>
                    <p:nvPicPr>
                      <p:cNvPr id="0" name=""/>
                      <p:cNvPicPr>
                        <a:picLocks noChangeAspect="1" noChangeArrowheads="1"/>
                      </p:cNvPicPr>
                      <p:nvPr/>
                    </p:nvPicPr>
                    <p:blipFill>
                      <a:blip r:embed="rId4"/>
                      <a:srcRect/>
                      <a:stretch>
                        <a:fillRect/>
                      </a:stretch>
                    </p:blipFill>
                    <p:spPr bwMode="auto">
                      <a:xfrm>
                        <a:off x="381001" y="1219201"/>
                        <a:ext cx="5441529" cy="1066256"/>
                      </a:xfrm>
                      <a:prstGeom prst="rect">
                        <a:avLst/>
                      </a:prstGeom>
                      <a:noFill/>
                      <a:ln>
                        <a:noFill/>
                      </a:ln>
                      <a:effectLst/>
                      <a:extLst/>
                    </p:spPr>
                  </p:pic>
                </p:oleObj>
              </mc:Fallback>
            </mc:AlternateContent>
          </a:graphicData>
        </a:graphic>
      </p:graphicFrame>
      <p:sp>
        <p:nvSpPr>
          <p:cNvPr id="24" name="Rectangle 23"/>
          <p:cNvSpPr/>
          <p:nvPr/>
        </p:nvSpPr>
        <p:spPr>
          <a:xfrm>
            <a:off x="534989" y="650231"/>
            <a:ext cx="1641796" cy="400110"/>
          </a:xfrm>
          <a:prstGeom prst="rect">
            <a:avLst/>
          </a:prstGeom>
        </p:spPr>
        <p:txBody>
          <a:bodyPr wrap="none">
            <a:spAutoFit/>
          </a:bodyPr>
          <a:lstStyle/>
          <a:p>
            <a:pPr marL="342900" indent="-342900" algn="l">
              <a:buFont typeface="Arial"/>
              <a:buChar char="•"/>
            </a:pPr>
            <a:r>
              <a:rPr lang="en-US" sz="2000" dirty="0">
                <a:latin typeface="Arial" charset="0"/>
              </a:rPr>
              <a:t>Therefore</a:t>
            </a:r>
          </a:p>
        </p:txBody>
      </p:sp>
      <p:graphicFrame>
        <p:nvGraphicFramePr>
          <p:cNvPr id="25" name="Object 24"/>
          <p:cNvGraphicFramePr>
            <a:graphicFrameLocks noChangeAspect="1"/>
          </p:cNvGraphicFramePr>
          <p:nvPr>
            <p:extLst>
              <p:ext uri="{D42A27DB-BD31-4B8C-83A1-F6EECF244321}">
                <p14:modId xmlns:p14="http://schemas.microsoft.com/office/powerpoint/2010/main" val="715855135"/>
              </p:ext>
            </p:extLst>
          </p:nvPr>
        </p:nvGraphicFramePr>
        <p:xfrm>
          <a:off x="2398282" y="606045"/>
          <a:ext cx="2716213" cy="525462"/>
        </p:xfrm>
        <a:graphic>
          <a:graphicData uri="http://schemas.openxmlformats.org/presentationml/2006/ole">
            <mc:AlternateContent xmlns:mc="http://schemas.openxmlformats.org/markup-compatibility/2006">
              <mc:Choice xmlns:v="urn:schemas-microsoft-com:vml" Requires="v">
                <p:oleObj spid="_x0000_s1326226" name="Equation" r:id="rId5" imgW="1346200" imgH="228600" progId="Equation.DSMT4">
                  <p:embed/>
                </p:oleObj>
              </mc:Choice>
              <mc:Fallback>
                <p:oleObj name="Equation" r:id="rId5" imgW="1346200" imgH="228600" progId="Equation.DSMT4">
                  <p:embed/>
                  <p:pic>
                    <p:nvPicPr>
                      <p:cNvPr id="0" name=""/>
                      <p:cNvPicPr/>
                      <p:nvPr/>
                    </p:nvPicPr>
                    <p:blipFill>
                      <a:blip r:embed="rId6"/>
                      <a:stretch>
                        <a:fillRect/>
                      </a:stretch>
                    </p:blipFill>
                    <p:spPr>
                      <a:xfrm>
                        <a:off x="2398282" y="606045"/>
                        <a:ext cx="2716213" cy="525462"/>
                      </a:xfrm>
                      <a:prstGeom prst="rect">
                        <a:avLst/>
                      </a:prstGeom>
                      <a:ln>
                        <a:noFill/>
                      </a:ln>
                    </p:spPr>
                  </p:pic>
                </p:oleObj>
              </mc:Fallback>
            </mc:AlternateContent>
          </a:graphicData>
        </a:graphic>
      </p:graphicFrame>
      <p:graphicFrame>
        <p:nvGraphicFramePr>
          <p:cNvPr id="15" name="Object 4"/>
          <p:cNvGraphicFramePr>
            <a:graphicFrameLocks noChangeAspect="1"/>
          </p:cNvGraphicFramePr>
          <p:nvPr>
            <p:extLst/>
          </p:nvPr>
        </p:nvGraphicFramePr>
        <p:xfrm>
          <a:off x="5925342" y="1175693"/>
          <a:ext cx="3599658" cy="1109765"/>
        </p:xfrm>
        <a:graphic>
          <a:graphicData uri="http://schemas.openxmlformats.org/presentationml/2006/ole">
            <mc:AlternateContent xmlns:mc="http://schemas.openxmlformats.org/markup-compatibility/2006">
              <mc:Choice xmlns:v="urn:schemas-microsoft-com:vml" Requires="v">
                <p:oleObj spid="_x0000_s1326227" name="Equation" r:id="rId7" imgW="1917700" imgH="609600" progId="Equation.3">
                  <p:embed/>
                </p:oleObj>
              </mc:Choice>
              <mc:Fallback>
                <p:oleObj name="Equation" r:id="rId7" imgW="1917700" imgH="609600" progId="Equation.3">
                  <p:embed/>
                  <p:pic>
                    <p:nvPicPr>
                      <p:cNvPr id="0" name=""/>
                      <p:cNvPicPr>
                        <a:picLocks noChangeAspect="1" noChangeArrowheads="1"/>
                      </p:cNvPicPr>
                      <p:nvPr/>
                    </p:nvPicPr>
                    <p:blipFill>
                      <a:blip r:embed="rId8"/>
                      <a:srcRect/>
                      <a:stretch>
                        <a:fillRect/>
                      </a:stretch>
                    </p:blipFill>
                    <p:spPr bwMode="auto">
                      <a:xfrm>
                        <a:off x="5925342" y="1175693"/>
                        <a:ext cx="3599658" cy="1109765"/>
                      </a:xfrm>
                      <a:prstGeom prst="rect">
                        <a:avLst/>
                      </a:prstGeom>
                      <a:noFill/>
                      <a:ln>
                        <a:noFill/>
                      </a:ln>
                      <a:effectLst/>
                      <a:extLst/>
                    </p:spPr>
                  </p:pic>
                </p:oleObj>
              </mc:Fallback>
            </mc:AlternateContent>
          </a:graphicData>
        </a:graphic>
      </p:graphicFrame>
      <p:graphicFrame>
        <p:nvGraphicFramePr>
          <p:cNvPr id="16" name="Object 4"/>
          <p:cNvGraphicFramePr>
            <a:graphicFrameLocks noChangeAspect="1"/>
          </p:cNvGraphicFramePr>
          <p:nvPr>
            <p:extLst/>
          </p:nvPr>
        </p:nvGraphicFramePr>
        <p:xfrm>
          <a:off x="381000" y="2593976"/>
          <a:ext cx="4573588" cy="544513"/>
        </p:xfrm>
        <a:graphic>
          <a:graphicData uri="http://schemas.openxmlformats.org/presentationml/2006/ole">
            <mc:AlternateContent xmlns:mc="http://schemas.openxmlformats.org/markup-compatibility/2006">
              <mc:Choice xmlns:v="urn:schemas-microsoft-com:vml" Requires="v">
                <p:oleObj spid="_x0000_s1326228" name="Equation" r:id="rId9" imgW="2171700" imgH="266700" progId="Equation.DSMT4">
                  <p:embed/>
                </p:oleObj>
              </mc:Choice>
              <mc:Fallback>
                <p:oleObj name="Equation" r:id="rId9" imgW="2171700" imgH="266700" progId="Equation.DSMT4">
                  <p:embed/>
                  <p:pic>
                    <p:nvPicPr>
                      <p:cNvPr id="0" name=""/>
                      <p:cNvPicPr>
                        <a:picLocks noChangeAspect="1" noChangeArrowheads="1"/>
                      </p:cNvPicPr>
                      <p:nvPr/>
                    </p:nvPicPr>
                    <p:blipFill>
                      <a:blip r:embed="rId10"/>
                      <a:srcRect/>
                      <a:stretch>
                        <a:fillRect/>
                      </a:stretch>
                    </p:blipFill>
                    <p:spPr bwMode="auto">
                      <a:xfrm>
                        <a:off x="381000" y="2593976"/>
                        <a:ext cx="4573588" cy="544513"/>
                      </a:xfrm>
                      <a:prstGeom prst="rect">
                        <a:avLst/>
                      </a:prstGeom>
                      <a:noFill/>
                      <a:ln>
                        <a:noFill/>
                      </a:ln>
                      <a:effectLst/>
                      <a:extLst/>
                    </p:spPr>
                  </p:pic>
                </p:oleObj>
              </mc:Fallback>
            </mc:AlternateContent>
          </a:graphicData>
        </a:graphic>
      </p:graphicFrame>
      <p:graphicFrame>
        <p:nvGraphicFramePr>
          <p:cNvPr id="18" name="Object 4"/>
          <p:cNvGraphicFramePr>
            <a:graphicFrameLocks noChangeAspect="1"/>
          </p:cNvGraphicFramePr>
          <p:nvPr>
            <p:extLst/>
          </p:nvPr>
        </p:nvGraphicFramePr>
        <p:xfrm>
          <a:off x="5188314" y="2593976"/>
          <a:ext cx="3797300" cy="569913"/>
        </p:xfrm>
        <a:graphic>
          <a:graphicData uri="http://schemas.openxmlformats.org/presentationml/2006/ole">
            <mc:AlternateContent xmlns:mc="http://schemas.openxmlformats.org/markup-compatibility/2006">
              <mc:Choice xmlns:v="urn:schemas-microsoft-com:vml" Requires="v">
                <p:oleObj spid="_x0000_s1326229" name="Equation" r:id="rId11" imgW="1803400" imgH="279400" progId="Equation.3">
                  <p:embed/>
                </p:oleObj>
              </mc:Choice>
              <mc:Fallback>
                <p:oleObj name="Equation" r:id="rId11" imgW="1803400" imgH="279400" progId="Equation.3">
                  <p:embed/>
                  <p:pic>
                    <p:nvPicPr>
                      <p:cNvPr id="0" name=""/>
                      <p:cNvPicPr>
                        <a:picLocks noChangeAspect="1" noChangeArrowheads="1"/>
                      </p:cNvPicPr>
                      <p:nvPr/>
                    </p:nvPicPr>
                    <p:blipFill>
                      <a:blip r:embed="rId12"/>
                      <a:srcRect/>
                      <a:stretch>
                        <a:fillRect/>
                      </a:stretch>
                    </p:blipFill>
                    <p:spPr bwMode="auto">
                      <a:xfrm>
                        <a:off x="5188314" y="2593976"/>
                        <a:ext cx="3797300" cy="569913"/>
                      </a:xfrm>
                      <a:prstGeom prst="rect">
                        <a:avLst/>
                      </a:prstGeom>
                      <a:noFill/>
                      <a:ln>
                        <a:noFill/>
                      </a:ln>
                      <a:effectLst/>
                      <a:extLst/>
                    </p:spPr>
                  </p:pic>
                </p:oleObj>
              </mc:Fallback>
            </mc:AlternateContent>
          </a:graphicData>
        </a:graphic>
      </p:graphicFrame>
      <p:graphicFrame>
        <p:nvGraphicFramePr>
          <p:cNvPr id="19" name="Object 4"/>
          <p:cNvGraphicFramePr>
            <a:graphicFrameLocks noChangeAspect="1"/>
          </p:cNvGraphicFramePr>
          <p:nvPr>
            <p:extLst/>
          </p:nvPr>
        </p:nvGraphicFramePr>
        <p:xfrm>
          <a:off x="505983" y="3336926"/>
          <a:ext cx="3932237" cy="542925"/>
        </p:xfrm>
        <a:graphic>
          <a:graphicData uri="http://schemas.openxmlformats.org/presentationml/2006/ole">
            <mc:AlternateContent xmlns:mc="http://schemas.openxmlformats.org/markup-compatibility/2006">
              <mc:Choice xmlns:v="urn:schemas-microsoft-com:vml" Requires="v">
                <p:oleObj spid="_x0000_s1326230" name="Equation" r:id="rId13" imgW="1866900" imgH="266700" progId="Equation.DSMT4">
                  <p:embed/>
                </p:oleObj>
              </mc:Choice>
              <mc:Fallback>
                <p:oleObj name="Equation" r:id="rId13" imgW="1866900" imgH="266700" progId="Equation.DSMT4">
                  <p:embed/>
                  <p:pic>
                    <p:nvPicPr>
                      <p:cNvPr id="0" name=""/>
                      <p:cNvPicPr>
                        <a:picLocks noChangeAspect="1" noChangeArrowheads="1"/>
                      </p:cNvPicPr>
                      <p:nvPr/>
                    </p:nvPicPr>
                    <p:blipFill>
                      <a:blip r:embed="rId14"/>
                      <a:srcRect/>
                      <a:stretch>
                        <a:fillRect/>
                      </a:stretch>
                    </p:blipFill>
                    <p:spPr bwMode="auto">
                      <a:xfrm>
                        <a:off x="505983" y="3336926"/>
                        <a:ext cx="3932237" cy="542925"/>
                      </a:xfrm>
                      <a:prstGeom prst="rect">
                        <a:avLst/>
                      </a:prstGeom>
                      <a:noFill/>
                      <a:ln>
                        <a:noFill/>
                      </a:ln>
                      <a:effectLst/>
                      <a:extLst/>
                    </p:spPr>
                  </p:pic>
                </p:oleObj>
              </mc:Fallback>
            </mc:AlternateContent>
          </a:graphicData>
        </a:graphic>
      </p:graphicFrame>
      <p:sp>
        <p:nvSpPr>
          <p:cNvPr id="31" name="Rectangle 30"/>
          <p:cNvSpPr/>
          <p:nvPr/>
        </p:nvSpPr>
        <p:spPr>
          <a:xfrm>
            <a:off x="381000" y="3905370"/>
            <a:ext cx="4963217" cy="400110"/>
          </a:xfrm>
          <a:prstGeom prst="rect">
            <a:avLst/>
          </a:prstGeom>
        </p:spPr>
        <p:txBody>
          <a:bodyPr wrap="none">
            <a:spAutoFit/>
          </a:bodyPr>
          <a:lstStyle/>
          <a:p>
            <a:pPr marL="342900" indent="-342900" algn="l">
              <a:buFont typeface="Arial"/>
              <a:buChar char="•"/>
            </a:pPr>
            <a:r>
              <a:rPr lang="en-US" sz="2000" dirty="0">
                <a:latin typeface="Arial" charset="0"/>
              </a:rPr>
              <a:t>If say we want eigenvalues at </a:t>
            </a:r>
            <a:r>
              <a:rPr lang="en-US" sz="2000" dirty="0" err="1">
                <a:latin typeface="Arial" charset="0"/>
              </a:rPr>
              <a:t>λ</a:t>
            </a:r>
            <a:r>
              <a:rPr lang="en-US" sz="2000" dirty="0">
                <a:latin typeface="Arial" charset="0"/>
              </a:rPr>
              <a:t> =-1,-5  </a:t>
            </a:r>
          </a:p>
        </p:txBody>
      </p:sp>
      <p:graphicFrame>
        <p:nvGraphicFramePr>
          <p:cNvPr id="32" name="Object 4"/>
          <p:cNvGraphicFramePr>
            <a:graphicFrameLocks noChangeAspect="1"/>
          </p:cNvGraphicFramePr>
          <p:nvPr>
            <p:extLst>
              <p:ext uri="{D42A27DB-BD31-4B8C-83A1-F6EECF244321}">
                <p14:modId xmlns:p14="http://schemas.microsoft.com/office/powerpoint/2010/main" val="64529412"/>
              </p:ext>
            </p:extLst>
          </p:nvPr>
        </p:nvGraphicFramePr>
        <p:xfrm>
          <a:off x="444684" y="4718424"/>
          <a:ext cx="2647950" cy="568325"/>
        </p:xfrm>
        <a:graphic>
          <a:graphicData uri="http://schemas.openxmlformats.org/presentationml/2006/ole">
            <mc:AlternateContent xmlns:mc="http://schemas.openxmlformats.org/markup-compatibility/2006">
              <mc:Choice xmlns:v="urn:schemas-microsoft-com:vml" Requires="v">
                <p:oleObj spid="_x0000_s1326231" name="Equation" r:id="rId15" imgW="1257300" imgH="279400" progId="Equation.3">
                  <p:embed/>
                </p:oleObj>
              </mc:Choice>
              <mc:Fallback>
                <p:oleObj name="Equation" r:id="rId15" imgW="1257300" imgH="279400" progId="Equation.3">
                  <p:embed/>
                  <p:pic>
                    <p:nvPicPr>
                      <p:cNvPr id="0" name=""/>
                      <p:cNvPicPr>
                        <a:picLocks noChangeAspect="1" noChangeArrowheads="1"/>
                      </p:cNvPicPr>
                      <p:nvPr/>
                    </p:nvPicPr>
                    <p:blipFill>
                      <a:blip r:embed="rId16"/>
                      <a:srcRect/>
                      <a:stretch>
                        <a:fillRect/>
                      </a:stretch>
                    </p:blipFill>
                    <p:spPr bwMode="auto">
                      <a:xfrm>
                        <a:off x="444684" y="4718424"/>
                        <a:ext cx="2647950" cy="568325"/>
                      </a:xfrm>
                      <a:prstGeom prst="rect">
                        <a:avLst/>
                      </a:prstGeom>
                      <a:noFill/>
                      <a:ln>
                        <a:noFill/>
                      </a:ln>
                      <a:effectLst/>
                      <a:extLst/>
                    </p:spPr>
                  </p:pic>
                </p:oleObj>
              </mc:Fallback>
            </mc:AlternateContent>
          </a:graphicData>
        </a:graphic>
      </p:graphicFrame>
      <p:graphicFrame>
        <p:nvGraphicFramePr>
          <p:cNvPr id="33" name="Object 4"/>
          <p:cNvGraphicFramePr>
            <a:graphicFrameLocks noChangeAspect="1"/>
          </p:cNvGraphicFramePr>
          <p:nvPr>
            <p:extLst>
              <p:ext uri="{D42A27DB-BD31-4B8C-83A1-F6EECF244321}">
                <p14:modId xmlns:p14="http://schemas.microsoft.com/office/powerpoint/2010/main" val="66585749"/>
              </p:ext>
            </p:extLst>
          </p:nvPr>
        </p:nvGraphicFramePr>
        <p:xfrm>
          <a:off x="3468268" y="4649176"/>
          <a:ext cx="2354262" cy="438150"/>
        </p:xfrm>
        <a:graphic>
          <a:graphicData uri="http://schemas.openxmlformats.org/presentationml/2006/ole">
            <mc:AlternateContent xmlns:mc="http://schemas.openxmlformats.org/markup-compatibility/2006">
              <mc:Choice xmlns:v="urn:schemas-microsoft-com:vml" Requires="v">
                <p:oleObj spid="_x0000_s1326232" name="Equation" r:id="rId17" imgW="1117600" imgH="215900" progId="Equation.DSMT4">
                  <p:embed/>
                </p:oleObj>
              </mc:Choice>
              <mc:Fallback>
                <p:oleObj name="Equation" r:id="rId17" imgW="1117600" imgH="215900" progId="Equation.DSMT4">
                  <p:embed/>
                  <p:pic>
                    <p:nvPicPr>
                      <p:cNvPr id="0" name=""/>
                      <p:cNvPicPr>
                        <a:picLocks noChangeAspect="1" noChangeArrowheads="1"/>
                      </p:cNvPicPr>
                      <p:nvPr/>
                    </p:nvPicPr>
                    <p:blipFill>
                      <a:blip r:embed="rId18"/>
                      <a:srcRect/>
                      <a:stretch>
                        <a:fillRect/>
                      </a:stretch>
                    </p:blipFill>
                    <p:spPr bwMode="auto">
                      <a:xfrm>
                        <a:off x="3468268" y="4649176"/>
                        <a:ext cx="2354262" cy="438150"/>
                      </a:xfrm>
                      <a:prstGeom prst="rect">
                        <a:avLst/>
                      </a:prstGeom>
                      <a:noFill/>
                      <a:ln>
                        <a:noFill/>
                      </a:ln>
                      <a:effectLst/>
                      <a:extLst/>
                    </p:spPr>
                  </p:pic>
                </p:oleObj>
              </mc:Fallback>
            </mc:AlternateContent>
          </a:graphicData>
        </a:graphic>
      </p:graphicFrame>
      <p:sp>
        <p:nvSpPr>
          <p:cNvPr id="34" name="Rectangle 33"/>
          <p:cNvSpPr/>
          <p:nvPr/>
        </p:nvSpPr>
        <p:spPr>
          <a:xfrm>
            <a:off x="381000" y="5208979"/>
            <a:ext cx="4896085" cy="400110"/>
          </a:xfrm>
          <a:prstGeom prst="rect">
            <a:avLst/>
          </a:prstGeom>
        </p:spPr>
        <p:txBody>
          <a:bodyPr wrap="none">
            <a:spAutoFit/>
          </a:bodyPr>
          <a:lstStyle/>
          <a:p>
            <a:pPr marL="342900" indent="-342900">
              <a:buFont typeface="Arial"/>
              <a:buChar char="•"/>
            </a:pPr>
            <a:r>
              <a:rPr lang="en-US" sz="2000" dirty="0">
                <a:latin typeface="Arial" charset="0"/>
              </a:rPr>
              <a:t>We </a:t>
            </a:r>
            <a:r>
              <a:rPr lang="en-US" sz="2000">
                <a:latin typeface="Arial" charset="0"/>
              </a:rPr>
              <a:t>see </a:t>
            </a:r>
            <a:r>
              <a:rPr lang="en-US" sz="2000" smtClean="0">
                <a:latin typeface="Arial" charset="0"/>
              </a:rPr>
              <a:t>our system  </a:t>
            </a:r>
            <a:r>
              <a:rPr lang="en-US" sz="2000" dirty="0">
                <a:latin typeface="Arial" charset="0"/>
              </a:rPr>
              <a:t>can achieve this if</a:t>
            </a:r>
          </a:p>
        </p:txBody>
      </p:sp>
      <p:graphicFrame>
        <p:nvGraphicFramePr>
          <p:cNvPr id="35" name="Object 4"/>
          <p:cNvGraphicFramePr>
            <a:graphicFrameLocks noChangeAspect="1"/>
          </p:cNvGraphicFramePr>
          <p:nvPr>
            <p:extLst>
              <p:ext uri="{D42A27DB-BD31-4B8C-83A1-F6EECF244321}">
                <p14:modId xmlns:p14="http://schemas.microsoft.com/office/powerpoint/2010/main" val="779174964"/>
              </p:ext>
            </p:extLst>
          </p:nvPr>
        </p:nvGraphicFramePr>
        <p:xfrm>
          <a:off x="888177" y="6254573"/>
          <a:ext cx="1471612" cy="569913"/>
        </p:xfrm>
        <a:graphic>
          <a:graphicData uri="http://schemas.openxmlformats.org/presentationml/2006/ole">
            <mc:AlternateContent xmlns:mc="http://schemas.openxmlformats.org/markup-compatibility/2006">
              <mc:Choice xmlns:v="urn:schemas-microsoft-com:vml" Requires="v">
                <p:oleObj spid="_x0000_s1326233" name="Equation" r:id="rId19" imgW="698500" imgH="279400" progId="Equation.3">
                  <p:embed/>
                </p:oleObj>
              </mc:Choice>
              <mc:Fallback>
                <p:oleObj name="Equation" r:id="rId19" imgW="698500" imgH="279400" progId="Equation.3">
                  <p:embed/>
                  <p:pic>
                    <p:nvPicPr>
                      <p:cNvPr id="0" name=""/>
                      <p:cNvPicPr>
                        <a:picLocks noChangeAspect="1" noChangeArrowheads="1"/>
                      </p:cNvPicPr>
                      <p:nvPr/>
                    </p:nvPicPr>
                    <p:blipFill>
                      <a:blip r:embed="rId20"/>
                      <a:srcRect/>
                      <a:stretch>
                        <a:fillRect/>
                      </a:stretch>
                    </p:blipFill>
                    <p:spPr bwMode="auto">
                      <a:xfrm>
                        <a:off x="888177" y="6254573"/>
                        <a:ext cx="1471612" cy="569913"/>
                      </a:xfrm>
                      <a:prstGeom prst="rect">
                        <a:avLst/>
                      </a:prstGeom>
                      <a:noFill/>
                      <a:ln>
                        <a:noFill/>
                      </a:ln>
                      <a:effectLst/>
                      <a:extLst/>
                    </p:spPr>
                  </p:pic>
                </p:oleObj>
              </mc:Fallback>
            </mc:AlternateContent>
          </a:graphicData>
        </a:graphic>
      </p:graphicFrame>
      <p:graphicFrame>
        <p:nvGraphicFramePr>
          <p:cNvPr id="36" name="Object 4"/>
          <p:cNvGraphicFramePr>
            <a:graphicFrameLocks noChangeAspect="1"/>
          </p:cNvGraphicFramePr>
          <p:nvPr>
            <p:extLst>
              <p:ext uri="{D42A27DB-BD31-4B8C-83A1-F6EECF244321}">
                <p14:modId xmlns:p14="http://schemas.microsoft.com/office/powerpoint/2010/main" val="238340542"/>
              </p:ext>
            </p:extLst>
          </p:nvPr>
        </p:nvGraphicFramePr>
        <p:xfrm>
          <a:off x="2512802" y="6283574"/>
          <a:ext cx="1177925" cy="492125"/>
        </p:xfrm>
        <a:graphic>
          <a:graphicData uri="http://schemas.openxmlformats.org/presentationml/2006/ole">
            <mc:AlternateContent xmlns:mc="http://schemas.openxmlformats.org/markup-compatibility/2006">
              <mc:Choice xmlns:v="urn:schemas-microsoft-com:vml" Requires="v">
                <p:oleObj spid="_x0000_s1326234" name="Equation" r:id="rId21" imgW="558800" imgH="241300" progId="Equation.DSMT4">
                  <p:embed/>
                </p:oleObj>
              </mc:Choice>
              <mc:Fallback>
                <p:oleObj name="Equation" r:id="rId21" imgW="558800" imgH="241300" progId="Equation.DSMT4">
                  <p:embed/>
                  <p:pic>
                    <p:nvPicPr>
                      <p:cNvPr id="0" name=""/>
                      <p:cNvPicPr>
                        <a:picLocks noChangeAspect="1" noChangeArrowheads="1"/>
                      </p:cNvPicPr>
                      <p:nvPr/>
                    </p:nvPicPr>
                    <p:blipFill>
                      <a:blip r:embed="rId22"/>
                      <a:srcRect/>
                      <a:stretch>
                        <a:fillRect/>
                      </a:stretch>
                    </p:blipFill>
                    <p:spPr bwMode="auto">
                      <a:xfrm>
                        <a:off x="2512802" y="6283574"/>
                        <a:ext cx="1177925" cy="492125"/>
                      </a:xfrm>
                      <a:prstGeom prst="rect">
                        <a:avLst/>
                      </a:prstGeom>
                      <a:noFill/>
                      <a:ln>
                        <a:noFill/>
                      </a:ln>
                      <a:effectLst/>
                      <a:extLst/>
                    </p:spPr>
                  </p:pic>
                </p:oleObj>
              </mc:Fallback>
            </mc:AlternateContent>
          </a:graphicData>
        </a:graphic>
      </p:graphicFrame>
      <p:graphicFrame>
        <p:nvGraphicFramePr>
          <p:cNvPr id="37" name="Object 4"/>
          <p:cNvGraphicFramePr>
            <a:graphicFrameLocks noChangeAspect="1"/>
          </p:cNvGraphicFramePr>
          <p:nvPr>
            <p:extLst>
              <p:ext uri="{D42A27DB-BD31-4B8C-83A1-F6EECF244321}">
                <p14:modId xmlns:p14="http://schemas.microsoft.com/office/powerpoint/2010/main" val="732487739"/>
              </p:ext>
            </p:extLst>
          </p:nvPr>
        </p:nvGraphicFramePr>
        <p:xfrm>
          <a:off x="899682" y="5671541"/>
          <a:ext cx="1498600" cy="542925"/>
        </p:xfrm>
        <a:graphic>
          <a:graphicData uri="http://schemas.openxmlformats.org/presentationml/2006/ole">
            <mc:AlternateContent xmlns:mc="http://schemas.openxmlformats.org/markup-compatibility/2006">
              <mc:Choice xmlns:v="urn:schemas-microsoft-com:vml" Requires="v">
                <p:oleObj spid="_x0000_s1326235" name="Equation" r:id="rId23" imgW="711200" imgH="266700" progId="Equation.DSMT4">
                  <p:embed/>
                </p:oleObj>
              </mc:Choice>
              <mc:Fallback>
                <p:oleObj name="Equation" r:id="rId23" imgW="711200" imgH="266700" progId="Equation.DSMT4">
                  <p:embed/>
                  <p:pic>
                    <p:nvPicPr>
                      <p:cNvPr id="0" name=""/>
                      <p:cNvPicPr>
                        <a:picLocks noChangeAspect="1" noChangeArrowheads="1"/>
                      </p:cNvPicPr>
                      <p:nvPr/>
                    </p:nvPicPr>
                    <p:blipFill>
                      <a:blip r:embed="rId24"/>
                      <a:srcRect/>
                      <a:stretch>
                        <a:fillRect/>
                      </a:stretch>
                    </p:blipFill>
                    <p:spPr bwMode="auto">
                      <a:xfrm>
                        <a:off x="899682" y="5671541"/>
                        <a:ext cx="1498600" cy="542925"/>
                      </a:xfrm>
                      <a:prstGeom prst="rect">
                        <a:avLst/>
                      </a:prstGeom>
                      <a:noFill/>
                      <a:ln>
                        <a:noFill/>
                      </a:ln>
                      <a:effectLst/>
                      <a:extLst/>
                    </p:spPr>
                  </p:pic>
                </p:oleObj>
              </mc:Fallback>
            </mc:AlternateContent>
          </a:graphicData>
        </a:graphic>
      </p:graphicFrame>
      <p:graphicFrame>
        <p:nvGraphicFramePr>
          <p:cNvPr id="38" name="Object 4"/>
          <p:cNvGraphicFramePr>
            <a:graphicFrameLocks noChangeAspect="1"/>
          </p:cNvGraphicFramePr>
          <p:nvPr>
            <p:extLst>
              <p:ext uri="{D42A27DB-BD31-4B8C-83A1-F6EECF244321}">
                <p14:modId xmlns:p14="http://schemas.microsoft.com/office/powerpoint/2010/main" val="1545164769"/>
              </p:ext>
            </p:extLst>
          </p:nvPr>
        </p:nvGraphicFramePr>
        <p:xfrm>
          <a:off x="2567808" y="5729935"/>
          <a:ext cx="1204913" cy="492125"/>
        </p:xfrm>
        <a:graphic>
          <a:graphicData uri="http://schemas.openxmlformats.org/presentationml/2006/ole">
            <mc:AlternateContent xmlns:mc="http://schemas.openxmlformats.org/markup-compatibility/2006">
              <mc:Choice xmlns:v="urn:schemas-microsoft-com:vml" Requires="v">
                <p:oleObj spid="_x0000_s1326236" name="Equation" r:id="rId25" imgW="571500" imgH="241300" progId="Equation.3">
                  <p:embed/>
                </p:oleObj>
              </mc:Choice>
              <mc:Fallback>
                <p:oleObj name="Equation" r:id="rId25" imgW="571500" imgH="241300" progId="Equation.3">
                  <p:embed/>
                  <p:pic>
                    <p:nvPicPr>
                      <p:cNvPr id="0" name=""/>
                      <p:cNvPicPr>
                        <a:picLocks noChangeAspect="1" noChangeArrowheads="1"/>
                      </p:cNvPicPr>
                      <p:nvPr/>
                    </p:nvPicPr>
                    <p:blipFill>
                      <a:blip r:embed="rId26"/>
                      <a:srcRect/>
                      <a:stretch>
                        <a:fillRect/>
                      </a:stretch>
                    </p:blipFill>
                    <p:spPr bwMode="auto">
                      <a:xfrm>
                        <a:off x="2567808" y="5729935"/>
                        <a:ext cx="1204913" cy="492125"/>
                      </a:xfrm>
                      <a:prstGeom prst="rect">
                        <a:avLst/>
                      </a:prstGeom>
                      <a:noFill/>
                      <a:ln>
                        <a:noFill/>
                      </a:ln>
                      <a:effectLst/>
                      <a:extLst/>
                    </p:spPr>
                  </p:pic>
                </p:oleObj>
              </mc:Fallback>
            </mc:AlternateContent>
          </a:graphicData>
        </a:graphic>
      </p:graphicFrame>
      <p:sp>
        <p:nvSpPr>
          <p:cNvPr id="39" name="Rectangle 38"/>
          <p:cNvSpPr/>
          <p:nvPr/>
        </p:nvSpPr>
        <p:spPr>
          <a:xfrm>
            <a:off x="4975991" y="5706635"/>
            <a:ext cx="4221945" cy="1015663"/>
          </a:xfrm>
          <a:prstGeom prst="rect">
            <a:avLst/>
          </a:prstGeom>
        </p:spPr>
        <p:txBody>
          <a:bodyPr wrap="square">
            <a:spAutoFit/>
          </a:bodyPr>
          <a:lstStyle/>
          <a:p>
            <a:pPr algn="l"/>
            <a:r>
              <a:rPr lang="en-US" sz="2000" dirty="0">
                <a:solidFill>
                  <a:srgbClr val="FF0000"/>
                </a:solidFill>
                <a:latin typeface="Arial" charset="0"/>
              </a:rPr>
              <a:t>So choosing gain appropriately we can out the eigenvalues where we want them in this case</a:t>
            </a:r>
          </a:p>
        </p:txBody>
      </p:sp>
      <p:sp>
        <p:nvSpPr>
          <p:cNvPr id="20" name="Title 1"/>
          <p:cNvSpPr txBox="1">
            <a:spLocks/>
          </p:cNvSpPr>
          <p:nvPr/>
        </p:nvSpPr>
        <p:spPr>
          <a:xfrm>
            <a:off x="0" y="6882"/>
            <a:ext cx="99060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a:latin typeface="Arial" charset="0"/>
              </a:rPr>
              <a:t>Mass spring damper </a:t>
            </a:r>
            <a:r>
              <a:rPr lang="en-US" sz="3200" b="1" dirty="0" smtClean="0">
                <a:latin typeface="Arial" charset="0"/>
              </a:rPr>
              <a:t>state feedback control</a:t>
            </a:r>
            <a:endParaRPr lang="en-US" sz="3200" b="1" dirty="0">
              <a:latin typeface="Arial" charset="0"/>
            </a:endParaRPr>
          </a:p>
        </p:txBody>
      </p:sp>
      <p:sp>
        <p:nvSpPr>
          <p:cNvPr id="2" name="Rectangle 1"/>
          <p:cNvSpPr/>
          <p:nvPr/>
        </p:nvSpPr>
        <p:spPr>
          <a:xfrm>
            <a:off x="381000" y="2255051"/>
            <a:ext cx="7511562" cy="369332"/>
          </a:xfrm>
          <a:prstGeom prst="rect">
            <a:avLst/>
          </a:prstGeom>
        </p:spPr>
        <p:txBody>
          <a:bodyPr wrap="square">
            <a:spAutoFit/>
          </a:bodyPr>
          <a:lstStyle/>
          <a:p>
            <a:pPr algn="l"/>
            <a:r>
              <a:rPr lang="en-US" dirty="0" smtClean="0">
                <a:solidFill>
                  <a:srgbClr val="FF0000"/>
                </a:solidFill>
                <a:latin typeface="Arial" charset="0"/>
              </a:rPr>
              <a:t>This gives the characteristic equation for the system</a:t>
            </a:r>
            <a:endParaRPr lang="en-US" dirty="0">
              <a:solidFill>
                <a:srgbClr val="FF0000"/>
              </a:solidFill>
              <a:latin typeface="Arial" charset="0"/>
            </a:endParaRPr>
          </a:p>
        </p:txBody>
      </p:sp>
      <p:sp>
        <p:nvSpPr>
          <p:cNvPr id="21" name="Rectangle 20"/>
          <p:cNvSpPr/>
          <p:nvPr/>
        </p:nvSpPr>
        <p:spPr>
          <a:xfrm>
            <a:off x="533758" y="4267443"/>
            <a:ext cx="6477925" cy="369332"/>
          </a:xfrm>
          <a:prstGeom prst="rect">
            <a:avLst/>
          </a:prstGeom>
        </p:spPr>
        <p:txBody>
          <a:bodyPr wrap="square">
            <a:spAutoFit/>
          </a:bodyPr>
          <a:lstStyle/>
          <a:p>
            <a:pPr algn="l"/>
            <a:r>
              <a:rPr lang="en-US" dirty="0" smtClean="0">
                <a:solidFill>
                  <a:srgbClr val="FF0000"/>
                </a:solidFill>
                <a:latin typeface="Arial" charset="0"/>
              </a:rPr>
              <a:t>This gives the required characteristic equation</a:t>
            </a:r>
            <a:endParaRPr lang="en-US" dirty="0">
              <a:solidFill>
                <a:srgbClr val="FF0000"/>
              </a:solidFill>
              <a:latin typeface="Arial" charset="0"/>
            </a:endParaRPr>
          </a:p>
        </p:txBody>
      </p:sp>
    </p:spTree>
    <p:extLst>
      <p:ext uri="{BB962C8B-B14F-4D97-AF65-F5344CB8AC3E}">
        <p14:creationId xmlns:p14="http://schemas.microsoft.com/office/powerpoint/2010/main" val="37347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10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10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10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10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4" grpId="0"/>
      <p:bldP spid="39" grpId="0"/>
      <p:bldP spid="2" grpId="0"/>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2422" y="644631"/>
            <a:ext cx="9036202" cy="707886"/>
          </a:xfrm>
          <a:prstGeom prst="rect">
            <a:avLst/>
          </a:prstGeom>
        </p:spPr>
        <p:txBody>
          <a:bodyPr wrap="square">
            <a:spAutoFit/>
          </a:bodyPr>
          <a:lstStyle/>
          <a:p>
            <a:pPr algn="l"/>
            <a:r>
              <a:rPr lang="en-GB" sz="2000" dirty="0" smtClean="0">
                <a:latin typeface="Arial" charset="0"/>
                <a:ea typeface="Arial" charset="0"/>
                <a:cs typeface="Arial" charset="0"/>
              </a:rPr>
              <a:t>Here we simulate the  </a:t>
            </a:r>
            <a:r>
              <a:rPr lang="en-GB" sz="2000" dirty="0">
                <a:latin typeface="Arial" charset="0"/>
                <a:ea typeface="Arial" charset="0"/>
                <a:cs typeface="Arial" charset="0"/>
              </a:rPr>
              <a:t>mass spring damper response to </a:t>
            </a:r>
            <a:r>
              <a:rPr lang="en-GB" sz="2000" dirty="0" smtClean="0">
                <a:latin typeface="Arial" charset="0"/>
                <a:ea typeface="Arial" charset="0"/>
                <a:cs typeface="Arial" charset="0"/>
              </a:rPr>
              <a:t>step force </a:t>
            </a:r>
            <a:r>
              <a:rPr lang="en-GB" sz="2000" dirty="0">
                <a:latin typeface="Arial" charset="0"/>
                <a:ea typeface="Arial" charset="0"/>
                <a:cs typeface="Arial" charset="0"/>
              </a:rPr>
              <a:t>input for a range of damping ratio values. </a:t>
            </a:r>
            <a:endParaRPr lang="en-US" sz="2000" dirty="0">
              <a:latin typeface="Arial" charset="0"/>
              <a:ea typeface="Arial" charset="0"/>
              <a:cs typeface="Arial" charset="0"/>
            </a:endParaRPr>
          </a:p>
        </p:txBody>
      </p:sp>
      <p:pic>
        <p:nvPicPr>
          <p:cNvPr id="10" name="Picture 9"/>
          <p:cNvPicPr>
            <a:picLocks noChangeAspect="1"/>
          </p:cNvPicPr>
          <p:nvPr/>
        </p:nvPicPr>
        <p:blipFill>
          <a:blip r:embed="rId2"/>
          <a:stretch>
            <a:fillRect/>
          </a:stretch>
        </p:blipFill>
        <p:spPr>
          <a:xfrm>
            <a:off x="222422" y="3004148"/>
            <a:ext cx="4000500" cy="1409700"/>
          </a:xfrm>
          <a:prstGeom prst="rect">
            <a:avLst/>
          </a:prstGeom>
        </p:spPr>
      </p:pic>
      <p:pic>
        <p:nvPicPr>
          <p:cNvPr id="11" name="Picture 10"/>
          <p:cNvPicPr>
            <a:picLocks noChangeAspect="1"/>
          </p:cNvPicPr>
          <p:nvPr/>
        </p:nvPicPr>
        <p:blipFill>
          <a:blip r:embed="rId3"/>
          <a:stretch>
            <a:fillRect/>
          </a:stretch>
        </p:blipFill>
        <p:spPr>
          <a:xfrm>
            <a:off x="112402" y="4675601"/>
            <a:ext cx="4394200" cy="1498600"/>
          </a:xfrm>
          <a:prstGeom prst="rect">
            <a:avLst/>
          </a:prstGeom>
        </p:spPr>
      </p:pic>
      <p:pic>
        <p:nvPicPr>
          <p:cNvPr id="12" name="Picture 11"/>
          <p:cNvPicPr>
            <a:picLocks noChangeAspect="1"/>
          </p:cNvPicPr>
          <p:nvPr/>
        </p:nvPicPr>
        <p:blipFill rotWithShape="1">
          <a:blip r:embed="rId4"/>
          <a:srcRect b="17700"/>
          <a:stretch/>
        </p:blipFill>
        <p:spPr>
          <a:xfrm>
            <a:off x="112402" y="1350808"/>
            <a:ext cx="2501900" cy="930245"/>
          </a:xfrm>
          <a:prstGeom prst="rect">
            <a:avLst/>
          </a:prstGeom>
        </p:spPr>
      </p:pic>
      <p:sp>
        <p:nvSpPr>
          <p:cNvPr id="13" name="Title 1"/>
          <p:cNvSpPr txBox="1">
            <a:spLocks/>
          </p:cNvSpPr>
          <p:nvPr/>
        </p:nvSpPr>
        <p:spPr>
          <a:xfrm>
            <a:off x="0" y="6882"/>
            <a:ext cx="9906000" cy="602718"/>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a:latin typeface="Arial" charset="0"/>
              </a:rPr>
              <a:t>Mass spring damper </a:t>
            </a:r>
            <a:r>
              <a:rPr lang="en-US" sz="3200" b="1" smtClean="0">
                <a:latin typeface="Arial" charset="0"/>
              </a:rPr>
              <a:t>Matlab </a:t>
            </a:r>
            <a:r>
              <a:rPr lang="en-US" sz="3200" b="1" dirty="0" smtClean="0">
                <a:latin typeface="Arial" charset="0"/>
              </a:rPr>
              <a:t>step response simulation</a:t>
            </a:r>
            <a:endParaRPr lang="en-US" sz="3200" b="1" dirty="0">
              <a:latin typeface="Arial" charset="0"/>
            </a:endParaRPr>
          </a:p>
        </p:txBody>
      </p:sp>
      <p:pic>
        <p:nvPicPr>
          <p:cNvPr id="14" name="Picture 13"/>
          <p:cNvPicPr>
            <a:picLocks noChangeAspect="1"/>
          </p:cNvPicPr>
          <p:nvPr/>
        </p:nvPicPr>
        <p:blipFill>
          <a:blip r:embed="rId5"/>
          <a:stretch>
            <a:fillRect/>
          </a:stretch>
        </p:blipFill>
        <p:spPr>
          <a:xfrm>
            <a:off x="4655580" y="2816158"/>
            <a:ext cx="5159374" cy="3890223"/>
          </a:xfrm>
          <a:prstGeom prst="rect">
            <a:avLst/>
          </a:prstGeom>
        </p:spPr>
      </p:pic>
      <p:sp>
        <p:nvSpPr>
          <p:cNvPr id="9" name="Rectangle 8"/>
          <p:cNvSpPr/>
          <p:nvPr/>
        </p:nvSpPr>
        <p:spPr>
          <a:xfrm>
            <a:off x="222422" y="2315803"/>
            <a:ext cx="8889230" cy="400110"/>
          </a:xfrm>
          <a:prstGeom prst="rect">
            <a:avLst/>
          </a:prstGeom>
        </p:spPr>
        <p:txBody>
          <a:bodyPr wrap="square">
            <a:spAutoFit/>
          </a:bodyPr>
          <a:lstStyle/>
          <a:p>
            <a:pPr algn="l"/>
            <a:r>
              <a:rPr lang="en-GB" sz="2000" dirty="0" smtClean="0">
                <a:latin typeface="Arial" charset="0"/>
                <a:ea typeface="Arial" charset="0"/>
                <a:cs typeface="Arial" charset="0"/>
              </a:rPr>
              <a:t>We then sets appropriate values of m, k and mu to achieve these zeta values</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39189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48290" y="3971481"/>
            <a:ext cx="4635500" cy="1244600"/>
          </a:xfrm>
          <a:prstGeom prst="rect">
            <a:avLst/>
          </a:prstGeom>
        </p:spPr>
      </p:pic>
      <p:pic>
        <p:nvPicPr>
          <p:cNvPr id="7" name="Picture 6"/>
          <p:cNvPicPr>
            <a:picLocks noChangeAspect="1"/>
          </p:cNvPicPr>
          <p:nvPr/>
        </p:nvPicPr>
        <p:blipFill>
          <a:blip r:embed="rId3"/>
          <a:stretch>
            <a:fillRect/>
          </a:stretch>
        </p:blipFill>
        <p:spPr>
          <a:xfrm>
            <a:off x="238652" y="5216081"/>
            <a:ext cx="5740400" cy="1612900"/>
          </a:xfrm>
          <a:prstGeom prst="rect">
            <a:avLst/>
          </a:prstGeom>
        </p:spPr>
      </p:pic>
      <p:pic>
        <p:nvPicPr>
          <p:cNvPr id="10" name="Picture 9"/>
          <p:cNvPicPr>
            <a:picLocks noChangeAspect="1"/>
          </p:cNvPicPr>
          <p:nvPr/>
        </p:nvPicPr>
        <p:blipFill>
          <a:blip r:embed="rId4"/>
          <a:stretch>
            <a:fillRect/>
          </a:stretch>
        </p:blipFill>
        <p:spPr>
          <a:xfrm>
            <a:off x="149436" y="2066481"/>
            <a:ext cx="4241800" cy="1905000"/>
          </a:xfrm>
          <a:prstGeom prst="rect">
            <a:avLst/>
          </a:prstGeom>
        </p:spPr>
      </p:pic>
      <p:sp>
        <p:nvSpPr>
          <p:cNvPr id="11" name="Title 1"/>
          <p:cNvSpPr txBox="1">
            <a:spLocks/>
          </p:cNvSpPr>
          <p:nvPr/>
        </p:nvSpPr>
        <p:spPr>
          <a:xfrm>
            <a:off x="0" y="6882"/>
            <a:ext cx="9906000" cy="602718"/>
          </a:xfrm>
          <a:prstGeom prst="rect">
            <a:avLst/>
          </a:prstGeom>
        </p:spPr>
        <p:txBody>
          <a:bodyPr vert="horz" lIns="91440" tIns="45720" rIns="91440" bIns="45720" rtlCol="0" anchor="ctr">
            <a:normAutofit/>
          </a:bodyPr>
          <a:lstStyle>
            <a:defPPr>
              <a:defRPr lang="en-GB"/>
            </a:defPPr>
            <a:lvl1pPr defTabSz="457200" eaLnBrk="1" latinLnBrk="0" hangingPunct="1">
              <a:buNone/>
              <a:defRPr sz="3200" b="1">
                <a:latin typeface="Arial" charset="0"/>
                <a:ea typeface="+mj-ea"/>
                <a:cs typeface="+mj-cs"/>
              </a:defRPr>
            </a:lvl1pPr>
          </a:lstStyle>
          <a:p>
            <a:r>
              <a:rPr lang="en-GB" dirty="0"/>
              <a:t>M</a:t>
            </a:r>
            <a:r>
              <a:rPr lang="en-GB" dirty="0" smtClean="0"/>
              <a:t>ass </a:t>
            </a:r>
            <a:r>
              <a:rPr lang="en-GB" dirty="0"/>
              <a:t>spring damper </a:t>
            </a:r>
            <a:r>
              <a:rPr lang="en-GB" dirty="0" smtClean="0"/>
              <a:t>uncontrolled/SFC </a:t>
            </a:r>
            <a:r>
              <a:rPr lang="en-GB" dirty="0"/>
              <a:t>response</a:t>
            </a:r>
            <a:endParaRPr lang="en-US" dirty="0"/>
          </a:p>
        </p:txBody>
      </p:sp>
      <p:pic>
        <p:nvPicPr>
          <p:cNvPr id="2" name="Picture 1"/>
          <p:cNvPicPr>
            <a:picLocks noChangeAspect="1"/>
          </p:cNvPicPr>
          <p:nvPr/>
        </p:nvPicPr>
        <p:blipFill>
          <a:blip r:embed="rId5"/>
          <a:stretch>
            <a:fillRect/>
          </a:stretch>
        </p:blipFill>
        <p:spPr>
          <a:xfrm>
            <a:off x="6245486" y="1188286"/>
            <a:ext cx="3599942" cy="2694734"/>
          </a:xfrm>
          <a:prstGeom prst="rect">
            <a:avLst/>
          </a:prstGeom>
        </p:spPr>
      </p:pic>
      <p:pic>
        <p:nvPicPr>
          <p:cNvPr id="3" name="Picture 2"/>
          <p:cNvPicPr>
            <a:picLocks noChangeAspect="1"/>
          </p:cNvPicPr>
          <p:nvPr/>
        </p:nvPicPr>
        <p:blipFill>
          <a:blip r:embed="rId6"/>
          <a:stretch>
            <a:fillRect/>
          </a:stretch>
        </p:blipFill>
        <p:spPr>
          <a:xfrm>
            <a:off x="6245486" y="4069477"/>
            <a:ext cx="3539370" cy="2742153"/>
          </a:xfrm>
          <a:prstGeom prst="rect">
            <a:avLst/>
          </a:prstGeom>
        </p:spPr>
      </p:pic>
      <p:pic>
        <p:nvPicPr>
          <p:cNvPr id="4" name="Picture 3"/>
          <p:cNvPicPr>
            <a:picLocks noChangeAspect="1"/>
          </p:cNvPicPr>
          <p:nvPr/>
        </p:nvPicPr>
        <p:blipFill>
          <a:blip r:embed="rId7"/>
          <a:stretch>
            <a:fillRect/>
          </a:stretch>
        </p:blipFill>
        <p:spPr>
          <a:xfrm>
            <a:off x="403779" y="1009040"/>
            <a:ext cx="2603500" cy="1003300"/>
          </a:xfrm>
          <a:prstGeom prst="rect">
            <a:avLst/>
          </a:prstGeom>
        </p:spPr>
      </p:pic>
      <p:sp>
        <p:nvSpPr>
          <p:cNvPr id="5" name="Rectangle 4"/>
          <p:cNvSpPr/>
          <p:nvPr/>
        </p:nvSpPr>
        <p:spPr>
          <a:xfrm>
            <a:off x="403779" y="585568"/>
            <a:ext cx="7553972" cy="369332"/>
          </a:xfrm>
          <a:prstGeom prst="rect">
            <a:avLst/>
          </a:prstGeom>
        </p:spPr>
        <p:txBody>
          <a:bodyPr wrap="square">
            <a:spAutoFit/>
          </a:bodyPr>
          <a:lstStyle/>
          <a:p>
            <a:pPr algn="l"/>
            <a:r>
              <a:rPr lang="en-GB" dirty="0" smtClean="0">
                <a:latin typeface="Arial" charset="0"/>
                <a:ea typeface="Arial" charset="0"/>
                <a:cs typeface="Arial" charset="0"/>
              </a:rPr>
              <a:t>Now we choose </a:t>
            </a:r>
            <a:r>
              <a:rPr lang="en-GB" dirty="0" err="1" smtClean="0">
                <a:latin typeface="Arial" charset="0"/>
                <a:ea typeface="Arial" charset="0"/>
                <a:cs typeface="Arial" charset="0"/>
              </a:rPr>
              <a:t>params</a:t>
            </a:r>
            <a:r>
              <a:rPr lang="en-GB" dirty="0" smtClean="0">
                <a:latin typeface="Arial" charset="0"/>
                <a:ea typeface="Arial" charset="0"/>
                <a:cs typeface="Arial" charset="0"/>
              </a:rPr>
              <a:t> to give an underdamped uncontrolled response</a:t>
            </a:r>
            <a:endParaRPr lang="en-US" dirty="0">
              <a:latin typeface="Arial" charset="0"/>
              <a:ea typeface="Arial" charset="0"/>
              <a:cs typeface="Arial" charset="0"/>
            </a:endParaRPr>
          </a:p>
        </p:txBody>
      </p:sp>
    </p:spTree>
    <p:extLst>
      <p:ext uri="{BB962C8B-B14F-4D97-AF65-F5344CB8AC3E}">
        <p14:creationId xmlns:p14="http://schemas.microsoft.com/office/powerpoint/2010/main" val="49855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ctrTitle"/>
          </p:nvPr>
        </p:nvSpPr>
        <p:spPr>
          <a:xfrm>
            <a:off x="973666" y="1634067"/>
            <a:ext cx="7842250" cy="3175000"/>
          </a:xfrm>
        </p:spPr>
        <p:txBody>
          <a:bodyPr>
            <a:normAutofit fontScale="90000"/>
          </a:bodyPr>
          <a:lstStyle/>
          <a:p>
            <a:r>
              <a:rPr lang="en-GB" sz="3600" b="1" dirty="0" smtClean="0" smtId="1">
                <a:solidFill>
                  <a:srgbClr val="FF3300"/>
                </a:solidFill>
              </a:rPr>
              <a:t>ROCO218</a:t>
            </a:r>
            <a:r>
              <a:rPr lang="en-GB" sz="3600" b="1" dirty="0" smtClean="0">
                <a:solidFill>
                  <a:srgbClr val="FF3300"/>
                </a:solidFill>
              </a:rPr>
              <a:t>: Control Engineering</a:t>
            </a:r>
            <a:br>
              <a:rPr lang="en-GB" sz="3600" b="1" dirty="0" smtClean="0">
                <a:solidFill>
                  <a:srgbClr val="FF3300"/>
                </a:solidFill>
              </a:rPr>
            </a:br>
            <a:r>
              <a:rPr lang="en-GB" sz="3600" b="1" dirty="0" smtClean="0">
                <a:solidFill>
                  <a:srgbClr val="FF3300"/>
                </a:solidFill>
              </a:rPr>
              <a:t>Dr Ian Howard</a:t>
            </a:r>
            <a:r>
              <a:rPr lang="en-GB" sz="3600" b="1" dirty="0">
                <a:solidFill>
                  <a:srgbClr val="FF3300"/>
                </a:solidFill>
              </a:rPr>
              <a:t/>
            </a:r>
            <a:br>
              <a:rPr lang="en-GB" sz="3600" b="1" dirty="0">
                <a:solidFill>
                  <a:srgbClr val="FF3300"/>
                </a:solidFill>
              </a:rPr>
            </a:br>
            <a:r>
              <a:rPr lang="en-GB" sz="3600" i="1" dirty="0" smtClean="0">
                <a:solidFill>
                  <a:srgbClr val="FF3300"/>
                </a:solidFill>
              </a:rPr>
              <a:t/>
            </a:r>
            <a:br>
              <a:rPr lang="en-GB" sz="3600" i="1" dirty="0" smtClean="0">
                <a:solidFill>
                  <a:srgbClr val="FF3300"/>
                </a:solidFill>
              </a:rPr>
            </a:br>
            <a:r>
              <a:rPr lang="en-GB" sz="3600" dirty="0" smtClean="0"/>
              <a:t>Lecture 5</a:t>
            </a:r>
            <a:br>
              <a:rPr lang="en-GB" sz="3600" dirty="0" smtClean="0"/>
            </a:br>
            <a:r>
              <a:rPr lang="en-GB" sz="3600" dirty="0"/>
              <a:t/>
            </a:r>
            <a:br>
              <a:rPr lang="en-GB" sz="3600" dirty="0"/>
            </a:br>
            <a:r>
              <a:rPr lang="en-GB" sz="3600" dirty="0" smtClean="0"/>
              <a:t>Introduction to state space models</a:t>
            </a:r>
            <a:endParaRPr lang="en-GB" sz="3600" dirty="0"/>
          </a:p>
        </p:txBody>
      </p:sp>
    </p:spTree>
    <p:extLst>
      <p:ext uri="{BB962C8B-B14F-4D97-AF65-F5344CB8AC3E}">
        <p14:creationId xmlns:p14="http://schemas.microsoft.com/office/powerpoint/2010/main" val="3488926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PID verses state space methods</a:t>
            </a:r>
            <a:endParaRPr lang="en-US" sz="3600" b="1" dirty="0"/>
          </a:p>
        </p:txBody>
      </p:sp>
      <p:sp>
        <p:nvSpPr>
          <p:cNvPr id="2" name="Rectangle 1"/>
          <p:cNvSpPr/>
          <p:nvPr/>
        </p:nvSpPr>
        <p:spPr>
          <a:xfrm>
            <a:off x="197972" y="981580"/>
            <a:ext cx="9586108" cy="5632311"/>
          </a:xfrm>
          <a:prstGeom prst="rect">
            <a:avLst/>
          </a:prstGeom>
        </p:spPr>
        <p:txBody>
          <a:bodyPr wrap="square">
            <a:spAutoFit/>
          </a:bodyPr>
          <a:lstStyle/>
          <a:p>
            <a:pPr algn="l"/>
            <a:r>
              <a:rPr lang="en-US" sz="2000" dirty="0">
                <a:latin typeface="Arial"/>
                <a:cs typeface="Arial"/>
              </a:rPr>
              <a:t>PID control </a:t>
            </a:r>
            <a:r>
              <a:rPr lang="en-US" sz="2000" dirty="0" smtClean="0">
                <a:latin typeface="Arial"/>
                <a:cs typeface="Arial"/>
              </a:rPr>
              <a:t>can be very successful</a:t>
            </a:r>
          </a:p>
          <a:p>
            <a:pPr marL="285750" indent="-285750" algn="l">
              <a:buFont typeface="Arial"/>
              <a:buChar char="•"/>
            </a:pPr>
            <a:r>
              <a:rPr lang="en-US" sz="2000" dirty="0">
                <a:latin typeface="Arial"/>
                <a:cs typeface="Arial"/>
              </a:rPr>
              <a:t>But assumes one input signal and one output signal!</a:t>
            </a:r>
          </a:p>
          <a:p>
            <a:pPr marL="285750" indent="-285750" algn="l">
              <a:buFont typeface="Arial"/>
              <a:buChar char="•"/>
            </a:pPr>
            <a:r>
              <a:rPr lang="en-US" sz="2000" dirty="0" smtClean="0">
                <a:latin typeface="Arial"/>
                <a:cs typeface="Arial"/>
              </a:rPr>
              <a:t>Transfer </a:t>
            </a:r>
            <a:r>
              <a:rPr lang="en-US" sz="2000" dirty="0">
                <a:latin typeface="Arial"/>
                <a:cs typeface="Arial"/>
              </a:rPr>
              <a:t>functions only represent input and out relationships</a:t>
            </a:r>
          </a:p>
          <a:p>
            <a:pPr marL="285750" indent="-285750" algn="l">
              <a:buFont typeface="Arial"/>
              <a:buChar char="•"/>
            </a:pPr>
            <a:r>
              <a:rPr lang="en-US" sz="2000" dirty="0" smtClean="0">
                <a:latin typeface="Arial"/>
                <a:cs typeface="Arial"/>
              </a:rPr>
              <a:t>Do not </a:t>
            </a:r>
            <a:r>
              <a:rPr lang="en-US" sz="2000" dirty="0">
                <a:latin typeface="Arial"/>
                <a:cs typeface="Arial"/>
              </a:rPr>
              <a:t>handle </a:t>
            </a:r>
            <a:r>
              <a:rPr lang="en-US" sz="2000" dirty="0" smtClean="0">
                <a:latin typeface="Arial"/>
                <a:cs typeface="Arial"/>
              </a:rPr>
              <a:t>systems</a:t>
            </a:r>
            <a:r>
              <a:rPr lang="en-US" sz="2000" dirty="0">
                <a:latin typeface="Arial"/>
                <a:cs typeface="Arial"/>
              </a:rPr>
              <a:t> </a:t>
            </a:r>
            <a:r>
              <a:rPr lang="en-US" sz="2000" dirty="0" smtClean="0">
                <a:latin typeface="Arial"/>
                <a:cs typeface="Arial"/>
              </a:rPr>
              <a:t>that </a:t>
            </a:r>
            <a:r>
              <a:rPr lang="en-US" sz="2000" dirty="0">
                <a:latin typeface="Arial"/>
                <a:cs typeface="Arial"/>
              </a:rPr>
              <a:t>have several inputs and </a:t>
            </a:r>
            <a:r>
              <a:rPr lang="en-US" sz="2000" dirty="0" smtClean="0">
                <a:latin typeface="Arial"/>
                <a:cs typeface="Arial"/>
              </a:rPr>
              <a:t>outputs (MIMO) well</a:t>
            </a:r>
            <a:endParaRPr lang="en-US" sz="2000" dirty="0">
              <a:latin typeface="Arial"/>
              <a:cs typeface="Arial"/>
            </a:endParaRPr>
          </a:p>
          <a:p>
            <a:pPr marL="285750" indent="-285750" algn="l">
              <a:buFont typeface="Arial"/>
              <a:buChar char="•"/>
            </a:pPr>
            <a:r>
              <a:rPr lang="en-US" sz="2000" dirty="0" smtClean="0">
                <a:latin typeface="Arial"/>
                <a:cs typeface="Arial"/>
              </a:rPr>
              <a:t>Especially </a:t>
            </a:r>
            <a:r>
              <a:rPr lang="en-US" sz="2000" dirty="0">
                <a:latin typeface="Arial"/>
                <a:cs typeface="Arial"/>
              </a:rPr>
              <a:t>if there is strong cross coupling within the system</a:t>
            </a:r>
            <a:r>
              <a:rPr lang="en-US" sz="2000" dirty="0" smtClean="0">
                <a:latin typeface="Arial"/>
                <a:cs typeface="Arial"/>
              </a:rPr>
              <a:t>!</a:t>
            </a:r>
          </a:p>
          <a:p>
            <a:pPr marL="285750" indent="-285750" algn="l">
              <a:buFont typeface="Arial"/>
              <a:buChar char="•"/>
            </a:pPr>
            <a:r>
              <a:rPr lang="en-US" sz="2000" dirty="0">
                <a:latin typeface="Arial"/>
                <a:cs typeface="Arial"/>
              </a:rPr>
              <a:t>Typically, tuning </a:t>
            </a:r>
            <a:r>
              <a:rPr lang="en-US" sz="2000" dirty="0" smtClean="0">
                <a:latin typeface="Arial"/>
                <a:cs typeface="Arial"/>
              </a:rPr>
              <a:t>such systems using </a:t>
            </a:r>
            <a:r>
              <a:rPr lang="en-US" sz="2000" dirty="0">
                <a:latin typeface="Arial"/>
                <a:cs typeface="Arial"/>
              </a:rPr>
              <a:t>intuition and experience results in </a:t>
            </a:r>
            <a:r>
              <a:rPr lang="en-US" sz="2000" dirty="0" smtClean="0">
                <a:latin typeface="Arial"/>
                <a:cs typeface="Arial"/>
              </a:rPr>
              <a:t>no </a:t>
            </a:r>
            <a:r>
              <a:rPr lang="en-US" sz="2000" dirty="0">
                <a:latin typeface="Arial"/>
                <a:cs typeface="Arial"/>
              </a:rPr>
              <a:t>more than mediocre performance</a:t>
            </a:r>
          </a:p>
          <a:p>
            <a:pPr marL="285750" indent="-285750" algn="l">
              <a:buFont typeface="Arial"/>
              <a:buChar char="•"/>
            </a:pPr>
            <a:endParaRPr lang="en-US" sz="2000" dirty="0">
              <a:latin typeface="Arial"/>
              <a:cs typeface="Arial"/>
            </a:endParaRPr>
          </a:p>
          <a:p>
            <a:pPr algn="l"/>
            <a:r>
              <a:rPr lang="en-US" sz="2000" dirty="0">
                <a:latin typeface="Arial"/>
                <a:cs typeface="Arial"/>
              </a:rPr>
              <a:t>We </a:t>
            </a:r>
            <a:r>
              <a:rPr lang="en-US" sz="2000" dirty="0" smtClean="0">
                <a:latin typeface="Arial"/>
                <a:cs typeface="Arial"/>
              </a:rPr>
              <a:t>need </a:t>
            </a:r>
            <a:r>
              <a:rPr lang="en-US" sz="2000" dirty="0">
                <a:latin typeface="Arial"/>
                <a:cs typeface="Arial"/>
              </a:rPr>
              <a:t>rigorous mathematical </a:t>
            </a:r>
            <a:r>
              <a:rPr lang="en-US" sz="2000" dirty="0" smtClean="0">
                <a:latin typeface="Arial"/>
                <a:cs typeface="Arial"/>
              </a:rPr>
              <a:t>methods!</a:t>
            </a:r>
            <a:endParaRPr lang="en-US" sz="2000" dirty="0">
              <a:latin typeface="Arial"/>
              <a:cs typeface="Arial"/>
            </a:endParaRPr>
          </a:p>
          <a:p>
            <a:pPr marL="342900" indent="-342900" algn="l">
              <a:buFont typeface="Arial"/>
              <a:buChar char="•"/>
            </a:pPr>
            <a:r>
              <a:rPr lang="en-US" sz="2000" dirty="0" smtClean="0">
                <a:latin typeface="Arial"/>
                <a:cs typeface="Arial"/>
              </a:rPr>
              <a:t>A </a:t>
            </a:r>
            <a:r>
              <a:rPr lang="en-US" sz="2000" dirty="0">
                <a:latin typeface="Arial"/>
                <a:cs typeface="Arial"/>
              </a:rPr>
              <a:t>state space model is a description of system dynamics using state variables. </a:t>
            </a:r>
          </a:p>
          <a:p>
            <a:pPr marL="285750" indent="-285750" algn="l">
              <a:buFont typeface="Arial"/>
              <a:buChar char="•"/>
            </a:pPr>
            <a:r>
              <a:rPr lang="en-US" sz="2000" dirty="0" smtClean="0">
                <a:latin typeface="Arial"/>
                <a:cs typeface="Arial"/>
              </a:rPr>
              <a:t>Formulated </a:t>
            </a:r>
            <a:r>
              <a:rPr lang="en-US" sz="2000" dirty="0">
                <a:latin typeface="Arial"/>
                <a:cs typeface="Arial"/>
              </a:rPr>
              <a:t>using matrix notation</a:t>
            </a:r>
          </a:p>
          <a:p>
            <a:pPr marL="285750" indent="-285750" algn="l">
              <a:buFont typeface="Arial"/>
              <a:buChar char="•"/>
            </a:pPr>
            <a:r>
              <a:rPr lang="en-US" sz="2000" dirty="0">
                <a:latin typeface="Arial"/>
                <a:cs typeface="Arial"/>
              </a:rPr>
              <a:t>Supports multivariable systems and </a:t>
            </a:r>
            <a:r>
              <a:rPr lang="en-US" sz="2000" dirty="0" smtClean="0">
                <a:latin typeface="Arial"/>
                <a:cs typeface="Arial"/>
              </a:rPr>
              <a:t>control (MIMO)</a:t>
            </a:r>
            <a:endParaRPr lang="en-US" sz="2000" dirty="0">
              <a:latin typeface="Arial"/>
              <a:cs typeface="Arial"/>
            </a:endParaRPr>
          </a:p>
          <a:p>
            <a:pPr marL="285750" indent="-285750" algn="l">
              <a:buFont typeface="Arial"/>
              <a:buChar char="•"/>
            </a:pPr>
            <a:r>
              <a:rPr lang="en-US" sz="2000" dirty="0">
                <a:latin typeface="Arial"/>
                <a:cs typeface="Arial"/>
              </a:rPr>
              <a:t>Works with time varying systems</a:t>
            </a:r>
          </a:p>
          <a:p>
            <a:pPr marL="285750" indent="-285750" algn="l">
              <a:buFont typeface="Arial"/>
              <a:buChar char="•"/>
            </a:pPr>
            <a:r>
              <a:rPr lang="en-US" sz="2000" dirty="0">
                <a:latin typeface="Arial"/>
                <a:cs typeface="Arial"/>
              </a:rPr>
              <a:t>Works with </a:t>
            </a:r>
            <a:r>
              <a:rPr lang="en-US" sz="2000" dirty="0" smtClean="0">
                <a:latin typeface="Arial"/>
                <a:cs typeface="Arial"/>
              </a:rPr>
              <a:t>non-linear systems (after linearization)</a:t>
            </a:r>
            <a:endParaRPr lang="en-US" sz="2000" dirty="0">
              <a:latin typeface="Arial"/>
              <a:cs typeface="Arial"/>
            </a:endParaRPr>
          </a:p>
          <a:p>
            <a:pPr marL="285750" indent="-285750" algn="l">
              <a:buFont typeface="Arial"/>
              <a:buChar char="•"/>
            </a:pPr>
            <a:r>
              <a:rPr lang="en-US" sz="2000" dirty="0">
                <a:latin typeface="Arial"/>
                <a:cs typeface="Arial"/>
              </a:rPr>
              <a:t>Under certain conditions, “variables inside the system” (states) can be:</a:t>
            </a:r>
          </a:p>
          <a:p>
            <a:pPr algn="l"/>
            <a:r>
              <a:rPr lang="en-US" sz="2000" dirty="0">
                <a:latin typeface="Arial"/>
                <a:cs typeface="Arial"/>
              </a:rPr>
              <a:t>	Controlled without actuators</a:t>
            </a:r>
          </a:p>
          <a:p>
            <a:pPr algn="l"/>
            <a:r>
              <a:rPr lang="en-US" sz="2000" dirty="0">
                <a:latin typeface="Arial"/>
                <a:cs typeface="Arial"/>
              </a:rPr>
              <a:t>	Observed without </a:t>
            </a:r>
            <a:r>
              <a:rPr lang="en-US" sz="2000" dirty="0" smtClean="0">
                <a:latin typeface="Arial"/>
                <a:cs typeface="Arial"/>
              </a:rPr>
              <a:t>sensors</a:t>
            </a:r>
          </a:p>
          <a:p>
            <a:pPr marL="285750" indent="-285750" algn="l">
              <a:buFont typeface="Arial"/>
              <a:buChar char="•"/>
            </a:pPr>
            <a:r>
              <a:rPr lang="en-US" sz="2000" dirty="0">
                <a:latin typeface="Arial"/>
                <a:cs typeface="Arial"/>
              </a:rPr>
              <a:t>State space approach handles optimality and </a:t>
            </a:r>
            <a:r>
              <a:rPr lang="en-US" sz="2000" dirty="0" smtClean="0">
                <a:latin typeface="Arial"/>
                <a:cs typeface="Arial"/>
              </a:rPr>
              <a:t>robustness</a:t>
            </a:r>
            <a:endParaRPr lang="en-US" sz="2000" dirty="0">
              <a:latin typeface="Arial"/>
              <a:cs typeface="Arial"/>
            </a:endParaRPr>
          </a:p>
        </p:txBody>
      </p:sp>
    </p:spTree>
    <p:extLst>
      <p:ext uri="{BB962C8B-B14F-4D97-AF65-F5344CB8AC3E}">
        <p14:creationId xmlns:p14="http://schemas.microsoft.com/office/powerpoint/2010/main" val="217192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0546" y="0"/>
            <a:ext cx="8915400" cy="725774"/>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smtClean="0"/>
              <a:t>State space variables</a:t>
            </a:r>
            <a:endParaRPr lang="en-US" sz="3600" b="1" dirty="0"/>
          </a:p>
        </p:txBody>
      </p:sp>
      <p:pic>
        <p:nvPicPr>
          <p:cNvPr id="7" name="Picture 6"/>
          <p:cNvPicPr>
            <a:picLocks noChangeAspect="1"/>
          </p:cNvPicPr>
          <p:nvPr/>
        </p:nvPicPr>
        <p:blipFill>
          <a:blip r:embed="rId2"/>
          <a:stretch>
            <a:fillRect/>
          </a:stretch>
        </p:blipFill>
        <p:spPr>
          <a:xfrm>
            <a:off x="6720840" y="2080260"/>
            <a:ext cx="3185160" cy="4777740"/>
          </a:xfrm>
          <a:prstGeom prst="rect">
            <a:avLst/>
          </a:prstGeom>
        </p:spPr>
      </p:pic>
      <p:sp>
        <p:nvSpPr>
          <p:cNvPr id="8" name="Rectangle 7"/>
          <p:cNvSpPr/>
          <p:nvPr/>
        </p:nvSpPr>
        <p:spPr>
          <a:xfrm>
            <a:off x="0" y="610136"/>
            <a:ext cx="9476639" cy="5940088"/>
          </a:xfrm>
          <a:prstGeom prst="rect">
            <a:avLst/>
          </a:prstGeom>
        </p:spPr>
        <p:txBody>
          <a:bodyPr wrap="square">
            <a:spAutoFit/>
          </a:bodyPr>
          <a:lstStyle/>
          <a:p>
            <a:pPr algn="l"/>
            <a:r>
              <a:rPr lang="en-US" sz="2000" dirty="0">
                <a:latin typeface="Arial"/>
                <a:cs typeface="Arial"/>
              </a:rPr>
              <a:t>The state of a dynamic system often directly describes the distribution of internal energy in the system </a:t>
            </a:r>
            <a:endParaRPr lang="en-US" sz="2000" dirty="0" smtClean="0">
              <a:latin typeface="Arial"/>
              <a:cs typeface="Arial"/>
            </a:endParaRPr>
          </a:p>
          <a:p>
            <a:pPr marL="342900" indent="-342900" algn="l">
              <a:buFont typeface="Arial"/>
              <a:buChar char="•"/>
            </a:pPr>
            <a:r>
              <a:rPr lang="en-US" sz="2000" dirty="0" smtClean="0">
                <a:latin typeface="Arial"/>
                <a:cs typeface="Arial"/>
              </a:rPr>
              <a:t>i.e</a:t>
            </a:r>
            <a:r>
              <a:rPr lang="en-US" sz="2000" dirty="0">
                <a:latin typeface="Arial"/>
                <a:cs typeface="Arial"/>
              </a:rPr>
              <a:t>. </a:t>
            </a:r>
            <a:r>
              <a:rPr lang="en-US" sz="2000" dirty="0">
                <a:solidFill>
                  <a:srgbClr val="FF0000"/>
                </a:solidFill>
                <a:latin typeface="Arial"/>
                <a:cs typeface="Arial"/>
              </a:rPr>
              <a:t>internal energy </a:t>
            </a:r>
            <a:r>
              <a:rPr lang="en-US" sz="2000" dirty="0">
                <a:latin typeface="Arial"/>
                <a:cs typeface="Arial"/>
              </a:rPr>
              <a:t>can always be computed from the state </a:t>
            </a:r>
            <a:r>
              <a:rPr lang="en-US" sz="2000" dirty="0" smtClean="0">
                <a:latin typeface="Arial"/>
                <a:cs typeface="Arial"/>
              </a:rPr>
              <a:t>variable)</a:t>
            </a:r>
            <a:r>
              <a:rPr lang="en-US" sz="2000" dirty="0">
                <a:latin typeface="Arial"/>
                <a:cs typeface="Arial"/>
              </a:rPr>
              <a:t>. </a:t>
            </a:r>
          </a:p>
          <a:p>
            <a:pPr algn="l"/>
            <a:r>
              <a:rPr lang="en-US" sz="2000" dirty="0" smtClean="0">
                <a:latin typeface="Arial"/>
                <a:cs typeface="Arial"/>
              </a:rPr>
              <a:t>For </a:t>
            </a:r>
            <a:r>
              <a:rPr lang="en-US" sz="2000" dirty="0">
                <a:latin typeface="Arial"/>
                <a:cs typeface="Arial"/>
              </a:rPr>
              <a:t>example, it is common to select the following as state variables: </a:t>
            </a:r>
            <a:endParaRPr lang="en-US" sz="2000" dirty="0" smtClean="0">
              <a:latin typeface="Arial"/>
              <a:cs typeface="Arial"/>
            </a:endParaRPr>
          </a:p>
          <a:p>
            <a:pPr marL="342900" indent="-342900" algn="l">
              <a:buFont typeface="Arial"/>
              <a:buChar char="•"/>
            </a:pPr>
            <a:r>
              <a:rPr lang="en-US" sz="2000" dirty="0">
                <a:solidFill>
                  <a:srgbClr val="FF0000"/>
                </a:solidFill>
                <a:latin typeface="Arial"/>
                <a:cs typeface="Arial"/>
              </a:rPr>
              <a:t>P</a:t>
            </a:r>
            <a:r>
              <a:rPr lang="en-US" sz="2000" dirty="0" smtClean="0">
                <a:solidFill>
                  <a:srgbClr val="FF0000"/>
                </a:solidFill>
                <a:latin typeface="Arial"/>
                <a:cs typeface="Arial"/>
              </a:rPr>
              <a:t>osition </a:t>
            </a:r>
            <a:r>
              <a:rPr lang="en-US" sz="2000" dirty="0">
                <a:solidFill>
                  <a:srgbClr val="FF0000"/>
                </a:solidFill>
                <a:latin typeface="Arial"/>
                <a:cs typeface="Arial"/>
              </a:rPr>
              <a:t>(potential energy) </a:t>
            </a:r>
            <a:endParaRPr lang="en-US" sz="2000" dirty="0" smtClean="0">
              <a:solidFill>
                <a:srgbClr val="FF0000"/>
              </a:solidFill>
              <a:latin typeface="Arial"/>
              <a:cs typeface="Arial"/>
            </a:endParaRPr>
          </a:p>
          <a:p>
            <a:pPr marL="342900" indent="-342900" algn="l">
              <a:buFont typeface="Arial"/>
              <a:buChar char="•"/>
            </a:pPr>
            <a:r>
              <a:rPr lang="en-US" sz="2000" dirty="0">
                <a:solidFill>
                  <a:srgbClr val="FF0000"/>
                </a:solidFill>
                <a:latin typeface="Arial"/>
                <a:cs typeface="Arial"/>
              </a:rPr>
              <a:t>V</a:t>
            </a:r>
            <a:r>
              <a:rPr lang="en-US" sz="2000" dirty="0" smtClean="0">
                <a:solidFill>
                  <a:srgbClr val="FF0000"/>
                </a:solidFill>
                <a:latin typeface="Arial"/>
                <a:cs typeface="Arial"/>
              </a:rPr>
              <a:t>elocity </a:t>
            </a:r>
            <a:r>
              <a:rPr lang="en-US" sz="2000" dirty="0">
                <a:solidFill>
                  <a:srgbClr val="FF0000"/>
                </a:solidFill>
                <a:latin typeface="Arial"/>
                <a:cs typeface="Arial"/>
              </a:rPr>
              <a:t>(kinetic energy) </a:t>
            </a:r>
            <a:endParaRPr lang="en-US" sz="2000" dirty="0" smtClean="0">
              <a:solidFill>
                <a:srgbClr val="FF0000"/>
              </a:solidFill>
              <a:latin typeface="Arial"/>
              <a:cs typeface="Arial"/>
            </a:endParaRPr>
          </a:p>
          <a:p>
            <a:pPr marL="342900" indent="-342900" algn="l">
              <a:buFont typeface="Arial"/>
              <a:buChar char="•"/>
            </a:pPr>
            <a:r>
              <a:rPr lang="en-US" sz="2000" dirty="0">
                <a:solidFill>
                  <a:srgbClr val="FF0000"/>
                </a:solidFill>
                <a:latin typeface="Arial"/>
                <a:cs typeface="Arial"/>
              </a:rPr>
              <a:t>C</a:t>
            </a:r>
            <a:r>
              <a:rPr lang="en-US" sz="2000" dirty="0" smtClean="0">
                <a:solidFill>
                  <a:srgbClr val="FF0000"/>
                </a:solidFill>
                <a:latin typeface="Arial"/>
                <a:cs typeface="Arial"/>
              </a:rPr>
              <a:t>apacitor </a:t>
            </a:r>
            <a:r>
              <a:rPr lang="en-US" sz="2000" dirty="0">
                <a:solidFill>
                  <a:srgbClr val="FF0000"/>
                </a:solidFill>
                <a:latin typeface="Arial"/>
                <a:cs typeface="Arial"/>
              </a:rPr>
              <a:t>voltage (electric energy) </a:t>
            </a:r>
            <a:endParaRPr lang="en-US" sz="2000" dirty="0" smtClean="0">
              <a:solidFill>
                <a:srgbClr val="FF0000"/>
              </a:solidFill>
              <a:latin typeface="Arial"/>
              <a:cs typeface="Arial"/>
            </a:endParaRPr>
          </a:p>
          <a:p>
            <a:pPr marL="342900" indent="-342900" algn="l">
              <a:buFont typeface="Arial"/>
              <a:buChar char="•"/>
            </a:pPr>
            <a:r>
              <a:rPr lang="en-US" sz="2000" dirty="0">
                <a:solidFill>
                  <a:srgbClr val="FF0000"/>
                </a:solidFill>
                <a:latin typeface="Arial"/>
                <a:cs typeface="Arial"/>
              </a:rPr>
              <a:t>I</a:t>
            </a:r>
            <a:r>
              <a:rPr lang="en-US" sz="2000" dirty="0" smtClean="0">
                <a:solidFill>
                  <a:srgbClr val="FF0000"/>
                </a:solidFill>
                <a:latin typeface="Arial"/>
                <a:cs typeface="Arial"/>
              </a:rPr>
              <a:t>nductor </a:t>
            </a:r>
            <a:r>
              <a:rPr lang="en-US" sz="2000" dirty="0">
                <a:solidFill>
                  <a:srgbClr val="FF0000"/>
                </a:solidFill>
                <a:latin typeface="Arial"/>
                <a:cs typeface="Arial"/>
              </a:rPr>
              <a:t>current (magnetic energy</a:t>
            </a:r>
            <a:r>
              <a:rPr lang="en-US" sz="2000" dirty="0" smtClean="0">
                <a:latin typeface="Arial"/>
                <a:cs typeface="Arial"/>
              </a:rPr>
              <a:t>)</a:t>
            </a:r>
          </a:p>
          <a:p>
            <a:pPr marL="342900" indent="-342900" algn="l">
              <a:buFont typeface="Arial"/>
              <a:buChar char="•"/>
            </a:pPr>
            <a:r>
              <a:rPr lang="en-US" sz="2000" dirty="0">
                <a:latin typeface="Arial"/>
                <a:cs typeface="Arial"/>
              </a:rPr>
              <a:t>The state </a:t>
            </a:r>
            <a:r>
              <a:rPr lang="en-US" sz="2000" dirty="0" smtClean="0">
                <a:latin typeface="Arial"/>
                <a:cs typeface="Arial"/>
              </a:rPr>
              <a:t>provides </a:t>
            </a:r>
            <a:r>
              <a:rPr lang="en-US" sz="2000" dirty="0">
                <a:latin typeface="Arial"/>
                <a:cs typeface="Arial"/>
              </a:rPr>
              <a:t>us with </a:t>
            </a:r>
            <a:r>
              <a:rPr lang="en-US" sz="2000" dirty="0" smtClean="0">
                <a:latin typeface="Arial"/>
                <a:cs typeface="Arial"/>
              </a:rPr>
              <a:t>important </a:t>
            </a:r>
            <a:r>
              <a:rPr lang="en-US" sz="2000" dirty="0">
                <a:latin typeface="Arial"/>
                <a:cs typeface="Arial"/>
              </a:rPr>
              <a:t>internal </a:t>
            </a:r>
            <a:r>
              <a:rPr lang="en-US" sz="2000" dirty="0" smtClean="0">
                <a:latin typeface="Arial"/>
                <a:cs typeface="Arial"/>
              </a:rPr>
              <a:t>information</a:t>
            </a:r>
            <a:endParaRPr lang="en-US" sz="2000" dirty="0">
              <a:latin typeface="Arial"/>
              <a:cs typeface="Arial"/>
            </a:endParaRPr>
          </a:p>
          <a:p>
            <a:pPr algn="l"/>
            <a:r>
              <a:rPr lang="en-US" sz="2000" dirty="0">
                <a:latin typeface="Arial"/>
                <a:cs typeface="Arial"/>
              </a:rPr>
              <a:t>• </a:t>
            </a:r>
            <a:r>
              <a:rPr lang="en-US" sz="2000" dirty="0" smtClean="0">
                <a:latin typeface="Arial"/>
                <a:cs typeface="Arial"/>
              </a:rPr>
              <a:t>   Analysis then makes </a:t>
            </a:r>
            <a:r>
              <a:rPr lang="en-US" sz="2000" dirty="0">
                <a:latin typeface="Arial"/>
                <a:cs typeface="Arial"/>
              </a:rPr>
              <a:t>use of the concepts of </a:t>
            </a:r>
          </a:p>
          <a:p>
            <a:pPr algn="l"/>
            <a:r>
              <a:rPr lang="en-US" sz="2000" dirty="0">
                <a:latin typeface="Arial"/>
                <a:cs typeface="Arial"/>
              </a:rPr>
              <a:t>	- Stability</a:t>
            </a:r>
          </a:p>
          <a:p>
            <a:pPr algn="l"/>
            <a:r>
              <a:rPr lang="en-US" sz="2000" dirty="0">
                <a:latin typeface="Arial"/>
                <a:cs typeface="Arial"/>
              </a:rPr>
              <a:t>	- Controllability</a:t>
            </a:r>
          </a:p>
          <a:p>
            <a:pPr algn="l"/>
            <a:r>
              <a:rPr lang="en-US" sz="2000" dirty="0">
                <a:latin typeface="Arial"/>
                <a:cs typeface="Arial"/>
              </a:rPr>
              <a:t>	- Observability</a:t>
            </a:r>
          </a:p>
          <a:p>
            <a:pPr algn="l"/>
            <a:r>
              <a:rPr lang="en-US" sz="2000" dirty="0">
                <a:latin typeface="Arial"/>
                <a:cs typeface="Arial"/>
              </a:rPr>
              <a:t>Addresses realization issues of:</a:t>
            </a:r>
          </a:p>
          <a:p>
            <a:pPr marL="342900" indent="-342900" algn="l">
              <a:buFont typeface="Arial"/>
              <a:buChar char="•"/>
            </a:pPr>
            <a:r>
              <a:rPr lang="en-US" sz="2000" dirty="0">
                <a:latin typeface="Arial"/>
                <a:cs typeface="Arial"/>
              </a:rPr>
              <a:t>Design</a:t>
            </a:r>
          </a:p>
          <a:p>
            <a:pPr marL="342900" indent="-342900" algn="l">
              <a:buFont typeface="Arial"/>
              <a:buChar char="•"/>
            </a:pPr>
            <a:r>
              <a:rPr lang="en-US" sz="2000" dirty="0">
                <a:latin typeface="Arial"/>
                <a:cs typeface="Arial"/>
              </a:rPr>
              <a:t>Linear Quadratic Regulator</a:t>
            </a:r>
          </a:p>
          <a:p>
            <a:pPr marL="342900" indent="-342900" algn="l">
              <a:buFont typeface="Arial"/>
              <a:buChar char="•"/>
            </a:pPr>
            <a:r>
              <a:rPr lang="en-US" sz="2000" dirty="0" err="1">
                <a:latin typeface="Arial"/>
                <a:cs typeface="Arial"/>
              </a:rPr>
              <a:t>Kalman</a:t>
            </a:r>
            <a:r>
              <a:rPr lang="en-US" sz="2000" dirty="0">
                <a:latin typeface="Arial"/>
                <a:cs typeface="Arial"/>
              </a:rPr>
              <a:t> Filter</a:t>
            </a:r>
          </a:p>
          <a:p>
            <a:pPr marL="342900" indent="-342900" algn="l">
              <a:buFont typeface="Arial"/>
              <a:buChar char="•"/>
            </a:pPr>
            <a:r>
              <a:rPr lang="en-US" sz="2000" dirty="0">
                <a:latin typeface="Arial"/>
                <a:cs typeface="Arial"/>
              </a:rPr>
              <a:t>State feedback</a:t>
            </a:r>
          </a:p>
          <a:p>
            <a:pPr marL="342900" indent="-342900" algn="l">
              <a:buFont typeface="Arial"/>
              <a:buChar char="•"/>
            </a:pPr>
            <a:r>
              <a:rPr lang="en-US" sz="2000" dirty="0">
                <a:latin typeface="Arial"/>
                <a:cs typeface="Arial"/>
              </a:rPr>
              <a:t>Using </a:t>
            </a:r>
            <a:r>
              <a:rPr lang="en-US" sz="2000" dirty="0" smtClean="0">
                <a:latin typeface="Arial"/>
                <a:cs typeface="Arial"/>
              </a:rPr>
              <a:t>Observers</a:t>
            </a:r>
            <a:endParaRPr lang="en-US" sz="2000" dirty="0">
              <a:latin typeface="Arial"/>
              <a:cs typeface="Arial"/>
            </a:endParaRPr>
          </a:p>
        </p:txBody>
      </p:sp>
    </p:spTree>
    <p:extLst>
      <p:ext uri="{BB962C8B-B14F-4D97-AF65-F5344CB8AC3E}">
        <p14:creationId xmlns:p14="http://schemas.microsoft.com/office/powerpoint/2010/main" val="319200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825894" y="6882"/>
            <a:ext cx="8229600" cy="60271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dirty="0" smtClean="0">
                <a:latin typeface="Arial" charset="0"/>
              </a:rPr>
              <a:t>State space </a:t>
            </a:r>
            <a:r>
              <a:rPr lang="en-US" sz="3200" b="1" dirty="0">
                <a:latin typeface="Arial" charset="0"/>
              </a:rPr>
              <a:t>system </a:t>
            </a:r>
            <a:r>
              <a:rPr lang="en-US" sz="3200" b="1" dirty="0" smtClean="0">
                <a:latin typeface="Arial" charset="0"/>
              </a:rPr>
              <a:t>representation </a:t>
            </a:r>
            <a:endParaRPr lang="en-US" sz="3200" b="1" dirty="0">
              <a:latin typeface="Arial" charset="0"/>
            </a:endParaRPr>
          </a:p>
        </p:txBody>
      </p:sp>
      <p:sp>
        <p:nvSpPr>
          <p:cNvPr id="17" name="Rectangle 16"/>
          <p:cNvSpPr/>
          <p:nvPr/>
        </p:nvSpPr>
        <p:spPr>
          <a:xfrm>
            <a:off x="237153" y="1048797"/>
            <a:ext cx="9164881" cy="707886"/>
          </a:xfrm>
          <a:prstGeom prst="rect">
            <a:avLst/>
          </a:prstGeom>
        </p:spPr>
        <p:txBody>
          <a:bodyPr wrap="none">
            <a:spAutoFit/>
          </a:bodyPr>
          <a:lstStyle/>
          <a:p>
            <a:pPr marL="342900" indent="-342900" algn="l">
              <a:buFont typeface="Arial"/>
              <a:buChar char="•"/>
            </a:pPr>
            <a:r>
              <a:rPr lang="en-US" sz="2000" dirty="0" smtClean="0">
                <a:latin typeface="Arial" charset="0"/>
              </a:rPr>
              <a:t>A state space representation describes a system as a set of 1</a:t>
            </a:r>
            <a:r>
              <a:rPr lang="en-US" sz="2000" baseline="30000" dirty="0" smtClean="0">
                <a:latin typeface="Arial" charset="0"/>
              </a:rPr>
              <a:t>st</a:t>
            </a:r>
            <a:r>
              <a:rPr lang="en-US" sz="2000" dirty="0" smtClean="0">
                <a:latin typeface="Arial" charset="0"/>
              </a:rPr>
              <a:t> </a:t>
            </a:r>
            <a:r>
              <a:rPr lang="en-US" sz="2000" dirty="0">
                <a:latin typeface="Arial" charset="0"/>
              </a:rPr>
              <a:t>order </a:t>
            </a:r>
            <a:r>
              <a:rPr lang="en-US" sz="2000" dirty="0" smtClean="0">
                <a:latin typeface="Arial" charset="0"/>
              </a:rPr>
              <a:t>ODEs</a:t>
            </a:r>
          </a:p>
          <a:p>
            <a:pPr marL="342900" indent="-342900" algn="l">
              <a:buFont typeface="Arial"/>
              <a:buChar char="•"/>
            </a:pPr>
            <a:r>
              <a:rPr lang="en-US" sz="2000" dirty="0" smtClean="0">
                <a:latin typeface="Arial" charset="0"/>
              </a:rPr>
              <a:t>We want to describe the </a:t>
            </a:r>
            <a:r>
              <a:rPr lang="en-US" sz="2000" dirty="0" smtClean="0">
                <a:solidFill>
                  <a:srgbClr val="FF0000"/>
                </a:solidFill>
                <a:latin typeface="Arial" charset="0"/>
              </a:rPr>
              <a:t>system dynamics </a:t>
            </a:r>
            <a:r>
              <a:rPr lang="en-US" sz="2000" dirty="0" smtClean="0">
                <a:latin typeface="Arial" charset="0"/>
              </a:rPr>
              <a:t>with a matrix  equation of the form</a:t>
            </a:r>
          </a:p>
        </p:txBody>
      </p:sp>
      <p:graphicFrame>
        <p:nvGraphicFramePr>
          <p:cNvPr id="23" name="Object 4"/>
          <p:cNvGraphicFramePr>
            <a:graphicFrameLocks noChangeAspect="1"/>
          </p:cNvGraphicFramePr>
          <p:nvPr>
            <p:extLst>
              <p:ext uri="{D42A27DB-BD31-4B8C-83A1-F6EECF244321}">
                <p14:modId xmlns:p14="http://schemas.microsoft.com/office/powerpoint/2010/main" val="991717207"/>
              </p:ext>
            </p:extLst>
          </p:nvPr>
        </p:nvGraphicFramePr>
        <p:xfrm>
          <a:off x="3113756" y="2216873"/>
          <a:ext cx="2084387" cy="388937"/>
        </p:xfrm>
        <a:graphic>
          <a:graphicData uri="http://schemas.openxmlformats.org/presentationml/2006/ole">
            <mc:AlternateContent xmlns:mc="http://schemas.openxmlformats.org/markup-compatibility/2006">
              <mc:Choice xmlns:v="urn:schemas-microsoft-com:vml" Requires="v">
                <p:oleObj spid="_x0000_s1096075" name="Equation" r:id="rId3" imgW="914400" imgH="190500" progId="Equation.DSMT4">
                  <p:embed/>
                </p:oleObj>
              </mc:Choice>
              <mc:Fallback>
                <p:oleObj name="Equation" r:id="rId3" imgW="914400" imgH="190500" progId="Equation.DSMT4">
                  <p:embed/>
                  <p:pic>
                    <p:nvPicPr>
                      <p:cNvPr id="0" name=""/>
                      <p:cNvPicPr>
                        <a:picLocks noChangeAspect="1" noChangeArrowheads="1"/>
                      </p:cNvPicPr>
                      <p:nvPr/>
                    </p:nvPicPr>
                    <p:blipFill>
                      <a:blip r:embed="rId4"/>
                      <a:srcRect/>
                      <a:stretch>
                        <a:fillRect/>
                      </a:stretch>
                    </p:blipFill>
                    <p:spPr bwMode="auto">
                      <a:xfrm>
                        <a:off x="3113756" y="2216873"/>
                        <a:ext cx="2084387" cy="388937"/>
                      </a:xfrm>
                      <a:prstGeom prst="rect">
                        <a:avLst/>
                      </a:prstGeom>
                      <a:noFill/>
                      <a:ln>
                        <a:noFill/>
                      </a:ln>
                      <a:effectLst/>
                      <a:extLst/>
                    </p:spPr>
                  </p:pic>
                </p:oleObj>
              </mc:Fallback>
            </mc:AlternateContent>
          </a:graphicData>
        </a:graphic>
      </p:graphicFrame>
      <p:sp>
        <p:nvSpPr>
          <p:cNvPr id="15" name="Rectangle 14"/>
          <p:cNvSpPr/>
          <p:nvPr/>
        </p:nvSpPr>
        <p:spPr>
          <a:xfrm>
            <a:off x="567586" y="2934243"/>
            <a:ext cx="940081" cy="400110"/>
          </a:xfrm>
          <a:prstGeom prst="rect">
            <a:avLst/>
          </a:prstGeom>
        </p:spPr>
        <p:txBody>
          <a:bodyPr wrap="none">
            <a:spAutoFit/>
          </a:bodyPr>
          <a:lstStyle/>
          <a:p>
            <a:pPr algn="l"/>
            <a:r>
              <a:rPr lang="en-US" sz="2000" dirty="0" smtClean="0">
                <a:latin typeface="Arial" charset="0"/>
              </a:rPr>
              <a:t>Where</a:t>
            </a:r>
          </a:p>
        </p:txBody>
      </p:sp>
      <p:graphicFrame>
        <p:nvGraphicFramePr>
          <p:cNvPr id="22" name="Object 4"/>
          <p:cNvGraphicFramePr>
            <a:graphicFrameLocks noChangeAspect="1"/>
          </p:cNvGraphicFramePr>
          <p:nvPr>
            <p:extLst>
              <p:ext uri="{D42A27DB-BD31-4B8C-83A1-F6EECF244321}">
                <p14:modId xmlns:p14="http://schemas.microsoft.com/office/powerpoint/2010/main" val="1802523256"/>
              </p:ext>
            </p:extLst>
          </p:nvPr>
        </p:nvGraphicFramePr>
        <p:xfrm>
          <a:off x="901753" y="3484996"/>
          <a:ext cx="404813" cy="388937"/>
        </p:xfrm>
        <a:graphic>
          <a:graphicData uri="http://schemas.openxmlformats.org/presentationml/2006/ole">
            <mc:AlternateContent xmlns:mc="http://schemas.openxmlformats.org/markup-compatibility/2006">
              <mc:Choice xmlns:v="urn:schemas-microsoft-com:vml" Requires="v">
                <p:oleObj spid="_x0000_s1096076" name="Equation" r:id="rId5" imgW="177800" imgH="190500" progId="Equation.3">
                  <p:embed/>
                </p:oleObj>
              </mc:Choice>
              <mc:Fallback>
                <p:oleObj name="Equation" r:id="rId5" imgW="177800" imgH="190500" progId="Equation.3">
                  <p:embed/>
                  <p:pic>
                    <p:nvPicPr>
                      <p:cNvPr id="0" name=""/>
                      <p:cNvPicPr>
                        <a:picLocks noChangeAspect="1" noChangeArrowheads="1"/>
                      </p:cNvPicPr>
                      <p:nvPr/>
                    </p:nvPicPr>
                    <p:blipFill>
                      <a:blip r:embed="rId6"/>
                      <a:srcRect/>
                      <a:stretch>
                        <a:fillRect/>
                      </a:stretch>
                    </p:blipFill>
                    <p:spPr bwMode="auto">
                      <a:xfrm>
                        <a:off x="901753" y="3484996"/>
                        <a:ext cx="404813" cy="388937"/>
                      </a:xfrm>
                      <a:prstGeom prst="rect">
                        <a:avLst/>
                      </a:prstGeom>
                      <a:noFill/>
                      <a:ln>
                        <a:noFill/>
                      </a:ln>
                      <a:effectLst/>
                      <a:extLst/>
                    </p:spPr>
                  </p:pic>
                </p:oleObj>
              </mc:Fallback>
            </mc:AlternateContent>
          </a:graphicData>
        </a:graphic>
      </p:graphicFrame>
      <p:sp>
        <p:nvSpPr>
          <p:cNvPr id="24" name="Rectangle 23"/>
          <p:cNvSpPr/>
          <p:nvPr/>
        </p:nvSpPr>
        <p:spPr>
          <a:xfrm>
            <a:off x="1503327" y="3502100"/>
            <a:ext cx="4647426" cy="400110"/>
          </a:xfrm>
          <a:prstGeom prst="rect">
            <a:avLst/>
          </a:prstGeom>
        </p:spPr>
        <p:txBody>
          <a:bodyPr wrap="none">
            <a:spAutoFit/>
          </a:bodyPr>
          <a:lstStyle/>
          <a:p>
            <a:pPr algn="l"/>
            <a:r>
              <a:rPr lang="en-US" sz="2000" dirty="0" smtClean="0">
                <a:latin typeface="Arial" charset="0"/>
              </a:rPr>
              <a:t>Is the time derivative of the state vector</a:t>
            </a:r>
          </a:p>
        </p:txBody>
      </p:sp>
      <p:sp>
        <p:nvSpPr>
          <p:cNvPr id="26" name="Rectangle 25"/>
          <p:cNvSpPr/>
          <p:nvPr/>
        </p:nvSpPr>
        <p:spPr>
          <a:xfrm>
            <a:off x="1572646" y="3998735"/>
            <a:ext cx="2467342" cy="707886"/>
          </a:xfrm>
          <a:prstGeom prst="rect">
            <a:avLst/>
          </a:prstGeom>
        </p:spPr>
        <p:txBody>
          <a:bodyPr wrap="none">
            <a:spAutoFit/>
          </a:bodyPr>
          <a:lstStyle/>
          <a:p>
            <a:pPr algn="l"/>
            <a:r>
              <a:rPr lang="en-US" sz="2000" dirty="0" smtClean="0">
                <a:latin typeface="Arial" charset="0"/>
              </a:rPr>
              <a:t>Is the system matrix</a:t>
            </a:r>
            <a:endParaRPr lang="en-US" sz="2000" dirty="0">
              <a:latin typeface="Arial" charset="0"/>
            </a:endParaRPr>
          </a:p>
          <a:p>
            <a:pPr algn="l"/>
            <a:endParaRPr lang="en-US" sz="2000" dirty="0" smtClean="0">
              <a:latin typeface="Arial" charset="0"/>
            </a:endParaRPr>
          </a:p>
        </p:txBody>
      </p:sp>
      <p:graphicFrame>
        <p:nvGraphicFramePr>
          <p:cNvPr id="27" name="Object 4"/>
          <p:cNvGraphicFramePr>
            <a:graphicFrameLocks noChangeAspect="1"/>
          </p:cNvGraphicFramePr>
          <p:nvPr>
            <p:extLst>
              <p:ext uri="{D42A27DB-BD31-4B8C-83A1-F6EECF244321}">
                <p14:modId xmlns:p14="http://schemas.microsoft.com/office/powerpoint/2010/main" val="3244673402"/>
              </p:ext>
            </p:extLst>
          </p:nvPr>
        </p:nvGraphicFramePr>
        <p:xfrm>
          <a:off x="869193" y="4019154"/>
          <a:ext cx="347662" cy="338138"/>
        </p:xfrm>
        <a:graphic>
          <a:graphicData uri="http://schemas.openxmlformats.org/presentationml/2006/ole">
            <mc:AlternateContent xmlns:mc="http://schemas.openxmlformats.org/markup-compatibility/2006">
              <mc:Choice xmlns:v="urn:schemas-microsoft-com:vml" Requires="v">
                <p:oleObj spid="_x0000_s1096077" name="Equation" r:id="rId7" imgW="152400" imgH="165100" progId="Equation.DSMT4">
                  <p:embed/>
                </p:oleObj>
              </mc:Choice>
              <mc:Fallback>
                <p:oleObj name="Equation" r:id="rId7" imgW="152400" imgH="165100" progId="Equation.DSMT4">
                  <p:embed/>
                  <p:pic>
                    <p:nvPicPr>
                      <p:cNvPr id="0" name=""/>
                      <p:cNvPicPr>
                        <a:picLocks noChangeAspect="1" noChangeArrowheads="1"/>
                      </p:cNvPicPr>
                      <p:nvPr/>
                    </p:nvPicPr>
                    <p:blipFill>
                      <a:blip r:embed="rId8"/>
                      <a:srcRect/>
                      <a:stretch>
                        <a:fillRect/>
                      </a:stretch>
                    </p:blipFill>
                    <p:spPr bwMode="auto">
                      <a:xfrm>
                        <a:off x="869193" y="4019154"/>
                        <a:ext cx="347662" cy="338138"/>
                      </a:xfrm>
                      <a:prstGeom prst="rect">
                        <a:avLst/>
                      </a:prstGeom>
                      <a:noFill/>
                      <a:ln>
                        <a:noFill/>
                      </a:ln>
                      <a:effectLst/>
                      <a:extLst/>
                    </p:spPr>
                  </p:pic>
                </p:oleObj>
              </mc:Fallback>
            </mc:AlternateContent>
          </a:graphicData>
        </a:graphic>
      </p:graphicFrame>
      <p:sp>
        <p:nvSpPr>
          <p:cNvPr id="28" name="Rectangle 27"/>
          <p:cNvSpPr/>
          <p:nvPr/>
        </p:nvSpPr>
        <p:spPr>
          <a:xfrm>
            <a:off x="1613763" y="4879715"/>
            <a:ext cx="3049908" cy="400110"/>
          </a:xfrm>
          <a:prstGeom prst="rect">
            <a:avLst/>
          </a:prstGeom>
        </p:spPr>
        <p:txBody>
          <a:bodyPr wrap="none">
            <a:spAutoFit/>
          </a:bodyPr>
          <a:lstStyle/>
          <a:p>
            <a:pPr algn="l"/>
            <a:r>
              <a:rPr lang="en-US" sz="2000" dirty="0" smtClean="0">
                <a:latin typeface="Arial" charset="0"/>
              </a:rPr>
              <a:t>Is the control input matrix </a:t>
            </a:r>
          </a:p>
        </p:txBody>
      </p:sp>
      <p:graphicFrame>
        <p:nvGraphicFramePr>
          <p:cNvPr id="29" name="Object 4"/>
          <p:cNvGraphicFramePr>
            <a:graphicFrameLocks noChangeAspect="1"/>
          </p:cNvGraphicFramePr>
          <p:nvPr>
            <p:extLst>
              <p:ext uri="{D42A27DB-BD31-4B8C-83A1-F6EECF244321}">
                <p14:modId xmlns:p14="http://schemas.microsoft.com/office/powerpoint/2010/main" val="1927035736"/>
              </p:ext>
            </p:extLst>
          </p:nvPr>
        </p:nvGraphicFramePr>
        <p:xfrm>
          <a:off x="926343" y="4967088"/>
          <a:ext cx="347663" cy="312737"/>
        </p:xfrm>
        <a:graphic>
          <a:graphicData uri="http://schemas.openxmlformats.org/presentationml/2006/ole">
            <mc:AlternateContent xmlns:mc="http://schemas.openxmlformats.org/markup-compatibility/2006">
              <mc:Choice xmlns:v="urn:schemas-microsoft-com:vml" Requires="v">
                <p:oleObj spid="_x0000_s1096078" name="Equation" r:id="rId9" imgW="152400" imgH="152400" progId="Equation.3">
                  <p:embed/>
                </p:oleObj>
              </mc:Choice>
              <mc:Fallback>
                <p:oleObj name="Equation" r:id="rId9" imgW="152400" imgH="152400" progId="Equation.3">
                  <p:embed/>
                  <p:pic>
                    <p:nvPicPr>
                      <p:cNvPr id="0" name=""/>
                      <p:cNvPicPr>
                        <a:picLocks noChangeAspect="1" noChangeArrowheads="1"/>
                      </p:cNvPicPr>
                      <p:nvPr/>
                    </p:nvPicPr>
                    <p:blipFill>
                      <a:blip r:embed="rId10"/>
                      <a:srcRect/>
                      <a:stretch>
                        <a:fillRect/>
                      </a:stretch>
                    </p:blipFill>
                    <p:spPr bwMode="auto">
                      <a:xfrm>
                        <a:off x="926343" y="4967088"/>
                        <a:ext cx="347663" cy="312737"/>
                      </a:xfrm>
                      <a:prstGeom prst="rect">
                        <a:avLst/>
                      </a:prstGeom>
                      <a:noFill/>
                      <a:ln>
                        <a:noFill/>
                      </a:ln>
                      <a:effectLst/>
                      <a:extLst/>
                    </p:spPr>
                  </p:pic>
                </p:oleObj>
              </mc:Fallback>
            </mc:AlternateContent>
          </a:graphicData>
        </a:graphic>
      </p:graphicFrame>
      <p:graphicFrame>
        <p:nvGraphicFramePr>
          <p:cNvPr id="30" name="Object 4"/>
          <p:cNvGraphicFramePr>
            <a:graphicFrameLocks noChangeAspect="1"/>
          </p:cNvGraphicFramePr>
          <p:nvPr>
            <p:extLst>
              <p:ext uri="{D42A27DB-BD31-4B8C-83A1-F6EECF244321}">
                <p14:modId xmlns:p14="http://schemas.microsoft.com/office/powerpoint/2010/main" val="907328040"/>
              </p:ext>
            </p:extLst>
          </p:nvPr>
        </p:nvGraphicFramePr>
        <p:xfrm>
          <a:off x="869193" y="4491650"/>
          <a:ext cx="404813" cy="311150"/>
        </p:xfrm>
        <a:graphic>
          <a:graphicData uri="http://schemas.openxmlformats.org/presentationml/2006/ole">
            <mc:AlternateContent xmlns:mc="http://schemas.openxmlformats.org/markup-compatibility/2006">
              <mc:Choice xmlns:v="urn:schemas-microsoft-com:vml" Requires="v">
                <p:oleObj spid="_x0000_s1096079" name="Equation" r:id="rId11" imgW="177800" imgH="152400" progId="Equation.DSMT4">
                  <p:embed/>
                </p:oleObj>
              </mc:Choice>
              <mc:Fallback>
                <p:oleObj name="Equation" r:id="rId11" imgW="177800" imgH="152400" progId="Equation.DSMT4">
                  <p:embed/>
                  <p:pic>
                    <p:nvPicPr>
                      <p:cNvPr id="0" name=""/>
                      <p:cNvPicPr>
                        <a:picLocks noChangeAspect="1" noChangeArrowheads="1"/>
                      </p:cNvPicPr>
                      <p:nvPr/>
                    </p:nvPicPr>
                    <p:blipFill>
                      <a:blip r:embed="rId12"/>
                      <a:srcRect/>
                      <a:stretch>
                        <a:fillRect/>
                      </a:stretch>
                    </p:blipFill>
                    <p:spPr bwMode="auto">
                      <a:xfrm>
                        <a:off x="869193" y="4491650"/>
                        <a:ext cx="404813" cy="311150"/>
                      </a:xfrm>
                      <a:prstGeom prst="rect">
                        <a:avLst/>
                      </a:prstGeom>
                      <a:noFill/>
                      <a:ln>
                        <a:noFill/>
                      </a:ln>
                      <a:effectLst/>
                      <a:extLst/>
                    </p:spPr>
                  </p:pic>
                </p:oleObj>
              </mc:Fallback>
            </mc:AlternateContent>
          </a:graphicData>
        </a:graphic>
      </p:graphicFrame>
      <p:sp>
        <p:nvSpPr>
          <p:cNvPr id="31" name="Rectangle 30"/>
          <p:cNvSpPr/>
          <p:nvPr/>
        </p:nvSpPr>
        <p:spPr>
          <a:xfrm>
            <a:off x="1577942" y="4458676"/>
            <a:ext cx="2210862" cy="400110"/>
          </a:xfrm>
          <a:prstGeom prst="rect">
            <a:avLst/>
          </a:prstGeom>
        </p:spPr>
        <p:txBody>
          <a:bodyPr wrap="none">
            <a:spAutoFit/>
          </a:bodyPr>
          <a:lstStyle/>
          <a:p>
            <a:pPr algn="l"/>
            <a:r>
              <a:rPr lang="en-US" sz="2000" dirty="0" smtClean="0">
                <a:latin typeface="Arial" charset="0"/>
              </a:rPr>
              <a:t>Is the state vector</a:t>
            </a:r>
          </a:p>
        </p:txBody>
      </p:sp>
      <p:sp>
        <p:nvSpPr>
          <p:cNvPr id="32" name="Rectangle 31"/>
          <p:cNvSpPr/>
          <p:nvPr/>
        </p:nvSpPr>
        <p:spPr>
          <a:xfrm>
            <a:off x="1604464" y="5478682"/>
            <a:ext cx="2351725" cy="400110"/>
          </a:xfrm>
          <a:prstGeom prst="rect">
            <a:avLst/>
          </a:prstGeom>
        </p:spPr>
        <p:txBody>
          <a:bodyPr wrap="none">
            <a:spAutoFit/>
          </a:bodyPr>
          <a:lstStyle/>
          <a:p>
            <a:pPr algn="l"/>
            <a:r>
              <a:rPr lang="en-US" sz="2000" dirty="0" smtClean="0">
                <a:latin typeface="Arial" charset="0"/>
              </a:rPr>
              <a:t>Is the control input</a:t>
            </a:r>
          </a:p>
        </p:txBody>
      </p:sp>
      <p:graphicFrame>
        <p:nvGraphicFramePr>
          <p:cNvPr id="33" name="Object 4"/>
          <p:cNvGraphicFramePr>
            <a:graphicFrameLocks noChangeAspect="1"/>
          </p:cNvGraphicFramePr>
          <p:nvPr>
            <p:extLst>
              <p:ext uri="{D42A27DB-BD31-4B8C-83A1-F6EECF244321}">
                <p14:modId xmlns:p14="http://schemas.microsoft.com/office/powerpoint/2010/main" val="4102459991"/>
              </p:ext>
            </p:extLst>
          </p:nvPr>
        </p:nvGraphicFramePr>
        <p:xfrm>
          <a:off x="934504" y="5512235"/>
          <a:ext cx="376237" cy="312737"/>
        </p:xfrm>
        <a:graphic>
          <a:graphicData uri="http://schemas.openxmlformats.org/presentationml/2006/ole">
            <mc:AlternateContent xmlns:mc="http://schemas.openxmlformats.org/markup-compatibility/2006">
              <mc:Choice xmlns:v="urn:schemas-microsoft-com:vml" Requires="v">
                <p:oleObj spid="_x0000_s1096080" name="Equation" r:id="rId13" imgW="165100" imgH="152400" progId="Equation.DSMT4">
                  <p:embed/>
                </p:oleObj>
              </mc:Choice>
              <mc:Fallback>
                <p:oleObj name="Equation" r:id="rId13" imgW="165100" imgH="152400" progId="Equation.DSMT4">
                  <p:embed/>
                  <p:pic>
                    <p:nvPicPr>
                      <p:cNvPr id="0" name=""/>
                      <p:cNvPicPr>
                        <a:picLocks noChangeAspect="1" noChangeArrowheads="1"/>
                      </p:cNvPicPr>
                      <p:nvPr/>
                    </p:nvPicPr>
                    <p:blipFill>
                      <a:blip r:embed="rId14"/>
                      <a:srcRect/>
                      <a:stretch>
                        <a:fillRect/>
                      </a:stretch>
                    </p:blipFill>
                    <p:spPr bwMode="auto">
                      <a:xfrm>
                        <a:off x="934504" y="5512235"/>
                        <a:ext cx="376237" cy="31273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3174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10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10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10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P spid="15" grpId="0"/>
      <p:bldP spid="24" grpId="0"/>
      <p:bldP spid="26" grpId="0"/>
      <p:bldP spid="28" grpId="0"/>
      <p:bldP spid="31"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F085F57E51F664C83B87C8E4A222F4E" ma:contentTypeVersion="0" ma:contentTypeDescription="Create a new document." ma:contentTypeScope="" ma:versionID="ebc8dd306f6a142732d6c39145b8c6e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6653E9-E080-481B-88BF-A67B5AD72621}">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EB25E5A-619E-4CF7-B380-B907C71CC6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0636A5B-9F36-41DC-9C2D-B6E50D1148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19010</TotalTime>
  <Words>1998</Words>
  <Application>Microsoft Macintosh PowerPoint</Application>
  <PresentationFormat>A4 Paper (210x297 mm)</PresentationFormat>
  <Paragraphs>349</Paragraphs>
  <Slides>54</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3" baseType="lpstr">
      <vt:lpstr>Calibri</vt:lpstr>
      <vt:lpstr>Mangal</vt:lpstr>
      <vt:lpstr>ＭＳ Ｐゴシック</vt:lpstr>
      <vt:lpstr>Tahoma</vt:lpstr>
      <vt:lpstr>Times New Roman</vt:lpstr>
      <vt:lpstr>Trebuchet MS</vt:lpstr>
      <vt:lpstr>Arial</vt:lpstr>
      <vt:lpstr>Office Theme</vt:lpstr>
      <vt:lpstr>Equation</vt:lpstr>
      <vt:lpstr>PowerPoint Presentation</vt:lpstr>
      <vt:lpstr>ROCO218: Control Engineering Dr Ian Howard  Lecture 5  Coursework assessments</vt:lpstr>
      <vt:lpstr>PowerPoint Presentation</vt:lpstr>
      <vt:lpstr>PowerPoint Presentation</vt:lpstr>
      <vt:lpstr>PowerPoint Presentation</vt:lpstr>
      <vt:lpstr>ROCO218: Control Engineering Dr Ian Howard  Lecture 5  Introduction to state space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5  Mapping 2nd order ODE to state space</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5  Eigenvalues and Eigenvectors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5  Transfer function of a state space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ROCO218: Control Engineering Dr Ian Howard   Lecture 5  State feedback control</vt:lpstr>
      <vt:lpstr>PowerPoint Presentation</vt:lpstr>
      <vt:lpstr>PowerPoint Presentation</vt:lpstr>
      <vt:lpstr>PowerPoint Presentation</vt:lpstr>
      <vt:lpstr>PowerPoint Presentation</vt:lpstr>
      <vt:lpstr>PowerPoint Presentation</vt:lpstr>
      <vt:lpstr>ROCO218: Control Engineering Dr Ian Howard  Lecture 6  Example: Mass spring damper SFC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School of Computing</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SOFT211:  Server-Side Programming and Development    Lecture 1 </dc:title>
  <dc:creator>Martin Beck</dc:creator>
  <cp:lastModifiedBy>Ian Howard</cp:lastModifiedBy>
  <cp:revision>2128</cp:revision>
  <cp:lastPrinted>2018-03-02T12:19:28Z</cp:lastPrinted>
  <dcterms:created xsi:type="dcterms:W3CDTF">2013-09-22T15:12:23Z</dcterms:created>
  <dcterms:modified xsi:type="dcterms:W3CDTF">2018-03-02T12:19:50Z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0x010100EF085F57E51F664C83B87C8E4A222F4E</vt:lpwstr>
  </property>
</Properties>
</file>